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68" r:id="rId1"/>
  </p:sldMasterIdLst>
  <p:notesMasterIdLst>
    <p:notesMasterId r:id="rId23"/>
  </p:notesMasterIdLst>
  <p:handoutMasterIdLst>
    <p:handoutMasterId r:id="rId24"/>
  </p:handoutMasterIdLst>
  <p:sldIdLst>
    <p:sldId id="380" r:id="rId2"/>
    <p:sldId id="328" r:id="rId3"/>
    <p:sldId id="359" r:id="rId4"/>
    <p:sldId id="360" r:id="rId5"/>
    <p:sldId id="364" r:id="rId6"/>
    <p:sldId id="365" r:id="rId7"/>
    <p:sldId id="361" r:id="rId8"/>
    <p:sldId id="370" r:id="rId9"/>
    <p:sldId id="362" r:id="rId10"/>
    <p:sldId id="363" r:id="rId11"/>
    <p:sldId id="371" r:id="rId12"/>
    <p:sldId id="372" r:id="rId13"/>
    <p:sldId id="373" r:id="rId14"/>
    <p:sldId id="375" r:id="rId15"/>
    <p:sldId id="368" r:id="rId16"/>
    <p:sldId id="369" r:id="rId17"/>
    <p:sldId id="367" r:id="rId18"/>
    <p:sldId id="377" r:id="rId19"/>
    <p:sldId id="378" r:id="rId20"/>
    <p:sldId id="376" r:id="rId21"/>
    <p:sldId id="379" r:id="rId22"/>
  </p:sldIdLst>
  <p:sldSz cx="9144000" cy="6858000" type="screen4x3"/>
  <p:notesSz cx="6735763" cy="98663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499">
          <p15:clr>
            <a:srgbClr val="A4A3A4"/>
          </p15:clr>
        </p15:guide>
        <p15:guide id="3" pos="2880">
          <p15:clr>
            <a:srgbClr val="A4A3A4"/>
          </p15:clr>
        </p15:guide>
        <p15:guide id="4" pos="526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7">
          <p15:clr>
            <a:srgbClr val="A4A3A4"/>
          </p15:clr>
        </p15:guide>
        <p15:guide id="2" pos="212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376092"/>
    <a:srgbClr val="404040"/>
    <a:srgbClr val="336699"/>
    <a:srgbClr val="0066CC"/>
    <a:srgbClr val="3366CC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38" autoAdjust="0"/>
    <p:restoredTop sz="86782" autoAdjust="0"/>
  </p:normalViewPr>
  <p:slideViewPr>
    <p:cSldViewPr showGuides="1">
      <p:cViewPr varScale="1">
        <p:scale>
          <a:sx n="77" d="100"/>
          <a:sy n="77" d="100"/>
        </p:scale>
        <p:origin x="1422" y="84"/>
      </p:cViewPr>
      <p:guideLst>
        <p:guide orient="horz" pos="2160"/>
        <p:guide pos="499"/>
        <p:guide pos="2880"/>
        <p:guide pos="5261"/>
      </p:guideLst>
    </p:cSldViewPr>
  </p:slideViewPr>
  <p:outlineViewPr>
    <p:cViewPr>
      <p:scale>
        <a:sx n="33" d="100"/>
        <a:sy n="33" d="100"/>
      </p:scale>
      <p:origin x="0" y="385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1" d="100"/>
          <a:sy n="81" d="100"/>
        </p:scale>
        <p:origin x="-4038" y="-102"/>
      </p:cViewPr>
      <p:guideLst>
        <p:guide orient="horz" pos="3107"/>
        <p:guide pos="212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80628"/>
            <a:ext cx="2918830" cy="493315"/>
          </a:xfrm>
          <a:prstGeom prst="rect">
            <a:avLst/>
          </a:prstGeom>
        </p:spPr>
        <p:txBody>
          <a:bodyPr vert="horz" lIns="90754" tIns="45377" rIns="90754" bIns="45377" rtlCol="0"/>
          <a:lstStyle>
            <a:lvl1pPr algn="l">
              <a:defRPr sz="1200"/>
            </a:lvl1pPr>
          </a:lstStyle>
          <a:p>
            <a:pPr algn="r"/>
            <a:r>
              <a:rPr lang="cs-CZ" dirty="0" smtClean="0"/>
              <a:t>Vladimír </a:t>
            </a:r>
            <a:r>
              <a:rPr lang="cs-CZ" dirty="0" err="1" smtClean="0"/>
              <a:t>Kváča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16933" y="180628"/>
            <a:ext cx="2918830" cy="493315"/>
          </a:xfrm>
          <a:prstGeom prst="rect">
            <a:avLst/>
          </a:prstGeom>
        </p:spPr>
        <p:txBody>
          <a:bodyPr vert="horz" lIns="90754" tIns="45377" rIns="90754" bIns="45377" rtlCol="0"/>
          <a:lstStyle>
            <a:lvl1pPr algn="r">
              <a:defRPr sz="1200"/>
            </a:lvl1pPr>
          </a:lstStyle>
          <a:p>
            <a:pPr algn="l"/>
            <a:r>
              <a:rPr lang="cs-CZ" dirty="0"/>
              <a:t>Workshop </a:t>
            </a:r>
            <a:r>
              <a:rPr lang="cs-CZ" dirty="0" err="1" smtClean="0"/>
              <a:t>Process</a:t>
            </a:r>
            <a:r>
              <a:rPr lang="cs-CZ" dirty="0" smtClean="0"/>
              <a:t> </a:t>
            </a:r>
            <a:r>
              <a:rPr lang="cs-CZ" dirty="0" err="1" smtClean="0"/>
              <a:t>Tracing</a:t>
            </a:r>
            <a:endParaRPr lang="cs-CZ" dirty="0"/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1" y="9371286"/>
            <a:ext cx="3115852" cy="493315"/>
          </a:xfrm>
          <a:prstGeom prst="rect">
            <a:avLst/>
          </a:prstGeom>
        </p:spPr>
        <p:txBody>
          <a:bodyPr vert="horz" lIns="90754" tIns="45377" rIns="90754" bIns="45377" rtlCol="0" anchor="b"/>
          <a:lstStyle>
            <a:lvl1pPr algn="l">
              <a:defRPr sz="1200"/>
            </a:lvl1pPr>
          </a:lstStyle>
          <a:p>
            <a:pPr algn="r"/>
            <a:r>
              <a:rPr lang="cs-CZ" dirty="0" smtClean="0"/>
              <a:t>Konference ČES, 11.6.2018</a:t>
            </a:r>
          </a:p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15375" y="9109620"/>
            <a:ext cx="2918830" cy="540059"/>
          </a:xfrm>
          <a:prstGeom prst="rect">
            <a:avLst/>
          </a:prstGeom>
        </p:spPr>
        <p:txBody>
          <a:bodyPr vert="horz" lIns="90754" tIns="45377" rIns="90754" bIns="45377" rtlCol="0" anchor="b"/>
          <a:lstStyle>
            <a:lvl1pPr algn="r">
              <a:defRPr sz="1200"/>
            </a:lvl1pPr>
          </a:lstStyle>
          <a:p>
            <a:pPr algn="l"/>
            <a:fld id="{6E2F3A52-925D-4A6A-892D-C16C98D4AD30}" type="slidenum">
              <a:rPr lang="cs-CZ" smtClean="0"/>
              <a:pPr algn="l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092413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18830" cy="493315"/>
          </a:xfrm>
          <a:prstGeom prst="rect">
            <a:avLst/>
          </a:prstGeom>
        </p:spPr>
        <p:txBody>
          <a:bodyPr vert="horz" lIns="90754" tIns="45377" rIns="90754" bIns="45377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15375" y="1"/>
            <a:ext cx="2918830" cy="493315"/>
          </a:xfrm>
          <a:prstGeom prst="rect">
            <a:avLst/>
          </a:prstGeom>
        </p:spPr>
        <p:txBody>
          <a:bodyPr vert="horz" lIns="90754" tIns="45377" rIns="90754" bIns="45377" rtlCol="0"/>
          <a:lstStyle>
            <a:lvl1pPr algn="r">
              <a:defRPr sz="1200"/>
            </a:lvl1pPr>
          </a:lstStyle>
          <a:p>
            <a:fld id="{5406C4C0-89B0-4B76-A8CB-C799D7F056EF}" type="datetimeFigureOut">
              <a:rPr lang="cs-CZ" smtClean="0"/>
              <a:pPr/>
              <a:t>26.09.2018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29187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54" tIns="45377" rIns="90754" bIns="45377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0754" tIns="45377" rIns="90754" bIns="45377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1" y="9371286"/>
            <a:ext cx="2918830" cy="493315"/>
          </a:xfrm>
          <a:prstGeom prst="rect">
            <a:avLst/>
          </a:prstGeom>
        </p:spPr>
        <p:txBody>
          <a:bodyPr vert="horz" lIns="90754" tIns="45377" rIns="90754" bIns="45377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15375" y="9371286"/>
            <a:ext cx="2918830" cy="493315"/>
          </a:xfrm>
          <a:prstGeom prst="rect">
            <a:avLst/>
          </a:prstGeom>
        </p:spPr>
        <p:txBody>
          <a:bodyPr vert="horz" lIns="90754" tIns="45377" rIns="90754" bIns="45377" rtlCol="0" anchor="b"/>
          <a:lstStyle>
            <a:lvl1pPr algn="r">
              <a:defRPr sz="1200"/>
            </a:lvl1pPr>
          </a:lstStyle>
          <a:p>
            <a:fld id="{DEDD7BDB-743A-4784-9715-2FA3CE9F46C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690489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DD7BDB-743A-4784-9715-2FA3CE9F46C6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62310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DD7BDB-743A-4784-9715-2FA3CE9F46C6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62310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cs-CZ" dirty="0" smtClean="0"/>
              <a:t>Známé známo, </a:t>
            </a:r>
          </a:p>
          <a:p>
            <a:pPr eaLnBrk="1" hangingPunct="1"/>
            <a:r>
              <a:rPr lang="cs-CZ" dirty="0" smtClean="0"/>
              <a:t>Známé neznámo</a:t>
            </a:r>
          </a:p>
          <a:p>
            <a:pPr eaLnBrk="1" hangingPunct="1"/>
            <a:r>
              <a:rPr lang="cs-CZ" dirty="0" smtClean="0"/>
              <a:t>Neznámé</a:t>
            </a:r>
            <a:r>
              <a:rPr lang="cs-CZ" baseline="0" dirty="0" smtClean="0"/>
              <a:t> neznámo</a:t>
            </a:r>
          </a:p>
          <a:p>
            <a:pPr eaLnBrk="1" hangingPunct="1"/>
            <a:r>
              <a:rPr lang="cs-CZ" baseline="0" dirty="0" err="1" smtClean="0"/>
              <a:t>Nepoznatelno</a:t>
            </a:r>
            <a:endParaRPr lang="cs-CZ" dirty="0" smtClean="0"/>
          </a:p>
          <a:p>
            <a:pPr eaLnBrk="1" hangingPunct="1"/>
            <a:endParaRPr lang="cs-CZ" dirty="0" smtClean="0"/>
          </a:p>
        </p:txBody>
      </p:sp>
      <p:sp>
        <p:nvSpPr>
          <p:cNvPr id="15364" name="Zástupný symbol pro číslo snímku 3"/>
          <p:cNvSpPr>
            <a:spLocks noGrp="1"/>
          </p:cNvSpPr>
          <p:nvPr>
            <p:ph type="sldNum" sz="quarter" idx="5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 defTabSz="913936">
              <a:defRPr/>
            </a:pPr>
            <a:fld id="{C92CFAD6-0829-4F56-A8A1-814113B10580}" type="slidenum">
              <a:rPr lang="cs-CZ" smtClean="0"/>
              <a:pPr defTabSz="913936">
                <a:defRPr/>
              </a:pPr>
              <a:t>13</a:t>
            </a:fld>
            <a:endParaRPr lang="cs-CZ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738" y="2085020"/>
            <a:ext cx="7528560" cy="1848036"/>
          </a:xfrm>
        </p:spPr>
        <p:txBody>
          <a:bodyPr>
            <a:noAutofit/>
          </a:bodyPr>
          <a:lstStyle>
            <a:lvl1pPr algn="ctr">
              <a:defRPr sz="6000">
                <a:solidFill>
                  <a:srgbClr val="376092"/>
                </a:solidFill>
                <a:latin typeface="Calibri" panose="020F0502020204030204" pitchFamily="34" charset="0"/>
              </a:defRPr>
            </a:lvl1pPr>
          </a:lstStyle>
          <a:p>
            <a:r>
              <a:rPr lang="cs-CZ" dirty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1621" y="4473116"/>
            <a:ext cx="7540058" cy="990600"/>
          </a:xfrm>
        </p:spPr>
        <p:txBody>
          <a:bodyPr anchor="t" anchorCtr="0">
            <a:normAutofit/>
          </a:bodyPr>
          <a:lstStyle>
            <a:lvl1pPr marL="0" indent="0" algn="ctr">
              <a:buNone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/>
              <a:t>Kliknutím lze upravit styl předlohy.</a:t>
            </a:r>
            <a:endParaRPr lang="en-US" dirty="0"/>
          </a:p>
        </p:txBody>
      </p:sp>
      <p:cxnSp>
        <p:nvCxnSpPr>
          <p:cNvPr id="5" name="Přímá spojnice 4"/>
          <p:cNvCxnSpPr/>
          <p:nvPr userDrawn="1"/>
        </p:nvCxnSpPr>
        <p:spPr>
          <a:xfrm>
            <a:off x="801621" y="4221088"/>
            <a:ext cx="7540058" cy="0"/>
          </a:xfrm>
          <a:prstGeom prst="line">
            <a:avLst/>
          </a:prstGeom>
          <a:ln w="38100">
            <a:solidFill>
              <a:srgbClr val="376092"/>
            </a:solidFill>
          </a:ln>
          <a:effectLst>
            <a:outerShdw blurRad="50800" dist="50800" dir="5400000" algn="ctr" rotWithShape="0">
              <a:schemeClr val="bg1">
                <a:lumMod val="95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Obrázek 3" descr="logo_N01_F01-1.png"/>
          <p:cNvPicPr/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39552" y="188640"/>
            <a:ext cx="1809750" cy="540000"/>
          </a:xfrm>
          <a:prstGeom prst="rect">
            <a:avLst/>
          </a:prstGeom>
        </p:spPr>
      </p:pic>
      <p:pic>
        <p:nvPicPr>
          <p:cNvPr id="7" name="Obrázek 0" descr="crpomoc_horiz_r.gif"/>
          <p:cNvPicPr/>
          <p:nvPr userDrawn="1"/>
        </p:nvPicPr>
        <p:blipFill>
          <a:blip r:embed="rId3" cstate="print"/>
          <a:srcRect t="11765" b="11765"/>
          <a:stretch>
            <a:fillRect/>
          </a:stretch>
        </p:blipFill>
        <p:spPr>
          <a:xfrm>
            <a:off x="3635896" y="188640"/>
            <a:ext cx="1981200" cy="542925"/>
          </a:xfrm>
          <a:prstGeom prst="rect">
            <a:avLst/>
          </a:prstGeom>
        </p:spPr>
      </p:pic>
      <p:pic>
        <p:nvPicPr>
          <p:cNvPr id="52226" name="Picture 2" descr="https://czecheval.cz/obr%C3%A1zky/image-thumb__4370__auto_58873b1f0098dd35f85d0082b08116c8/mmr_cr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0252" y="188640"/>
            <a:ext cx="2035383" cy="5400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8468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Úvodní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675088" y="4624630"/>
            <a:ext cx="6400800" cy="492317"/>
          </a:xfrm>
          <a:prstGeom prst="rect">
            <a:avLst/>
          </a:prstGeom>
        </p:spPr>
        <p:txBody>
          <a:bodyPr lIns="90000">
            <a:normAutofit/>
          </a:bodyPr>
          <a:lstStyle>
            <a:lvl1pPr marL="0" indent="0" algn="l">
              <a:buNone/>
              <a:defRPr sz="2100" baseline="0">
                <a:solidFill>
                  <a:srgbClr val="034EA2"/>
                </a:solidFill>
              </a:defRPr>
            </a:lvl1pPr>
            <a:lvl2pPr marL="4611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22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833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444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0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667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27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889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Jméno autora/autorů</a:t>
            </a:r>
            <a:endParaRPr lang="cs-CZ" dirty="0"/>
          </a:p>
        </p:txBody>
      </p:sp>
      <p:sp>
        <p:nvSpPr>
          <p:cNvPr id="8" name="TextovéPole 7"/>
          <p:cNvSpPr txBox="1"/>
          <p:nvPr userDrawn="1"/>
        </p:nvSpPr>
        <p:spPr>
          <a:xfrm>
            <a:off x="675088" y="879042"/>
            <a:ext cx="3348808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50" b="1" dirty="0" smtClean="0"/>
              <a:t>MINISTERSTVO PRO MÍSTNÍ ROZVOJ </a:t>
            </a:r>
            <a:r>
              <a:rPr lang="cs-CZ" sz="1350" b="1" dirty="0" smtClean="0"/>
              <a:t/>
            </a:r>
            <a:br>
              <a:rPr lang="cs-CZ" sz="1350" b="1" dirty="0" smtClean="0"/>
            </a:br>
            <a:r>
              <a:rPr lang="cs-CZ" sz="1500" b="1" dirty="0" smtClean="0"/>
              <a:t>Národní orgán pro koordinaci</a:t>
            </a:r>
            <a:endParaRPr lang="cs-CZ" sz="1500" b="1" dirty="0"/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675088" y="2109699"/>
            <a:ext cx="8229600" cy="1143000"/>
          </a:xfrm>
          <a:prstGeom prst="rect">
            <a:avLst/>
          </a:prstGeom>
        </p:spPr>
        <p:txBody>
          <a:bodyPr lIns="90000">
            <a:normAutofit/>
          </a:bodyPr>
          <a:lstStyle>
            <a:lvl1pPr algn="l">
              <a:defRPr sz="30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Název prezentace</a:t>
            </a:r>
            <a:endParaRPr lang="cs-CZ" dirty="0"/>
          </a:p>
        </p:txBody>
      </p:sp>
      <p:sp>
        <p:nvSpPr>
          <p:cNvPr id="24" name="Zástupný symbol pro text 23"/>
          <p:cNvSpPr>
            <a:spLocks noGrp="1"/>
          </p:cNvSpPr>
          <p:nvPr>
            <p:ph type="body" sz="quarter" idx="17" hasCustomPrompt="1"/>
          </p:nvPr>
        </p:nvSpPr>
        <p:spPr>
          <a:xfrm>
            <a:off x="675088" y="5327626"/>
            <a:ext cx="3456834" cy="351971"/>
          </a:xfrm>
          <a:prstGeom prst="rect">
            <a:avLst/>
          </a:prstGeom>
        </p:spPr>
        <p:txBody>
          <a:bodyPr lIns="90000" rIns="144000">
            <a:noAutofit/>
          </a:bodyPr>
          <a:lstStyle>
            <a:lvl1pPr>
              <a:buNone/>
              <a:defRPr sz="1500">
                <a:solidFill>
                  <a:srgbClr val="034EA2"/>
                </a:solidFill>
              </a:defRPr>
            </a:lvl1pPr>
          </a:lstStyle>
          <a:p>
            <a:pPr lvl="0"/>
            <a:r>
              <a:rPr lang="cs-CZ" dirty="0" smtClean="0"/>
              <a:t>Datum a místo</a:t>
            </a:r>
            <a:endParaRPr lang="cs-CZ" dirty="0"/>
          </a:p>
        </p:txBody>
      </p:sp>
      <p:pic>
        <p:nvPicPr>
          <p:cNvPr id="10" name="Obrázek 9" descr="roh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700396" y="0"/>
            <a:ext cx="3443605" cy="4483966"/>
          </a:xfrm>
          <a:prstGeom prst="rect">
            <a:avLst/>
          </a:prstGeom>
        </p:spPr>
      </p:pic>
      <p:pic>
        <p:nvPicPr>
          <p:cNvPr id="13" name="Obrázek 12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897596" y="5820258"/>
            <a:ext cx="3348808" cy="752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789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314" y="980728"/>
            <a:ext cx="8351837" cy="4572508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3913577B-3826-4951-8650-B862D878984C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359532" y="332656"/>
            <a:ext cx="8350620" cy="68407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cs-CZ" dirty="0"/>
              <a:t>Kliknutím lze upravit styl.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536" y="1340768"/>
            <a:ext cx="4104456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8024" y="1353860"/>
            <a:ext cx="3909628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/>
            </a:lvl1pPr>
          </a:lstStyle>
          <a:p>
            <a:fld id="{3913577B-3826-4951-8650-B862D878984C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350620" cy="68407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cs-CZ" dirty="0"/>
              <a:t>Kliknutím lze upravit styl.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/>
            </a:lvl1pPr>
          </a:lstStyle>
          <a:p>
            <a:fld id="{3913577B-3826-4951-8650-B862D878984C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31540" y="188640"/>
            <a:ext cx="8350620" cy="68407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cs-CZ" dirty="0"/>
              <a:t>Kliknutím lze upravit styl.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/>
            </a:lvl1pPr>
          </a:lstStyle>
          <a:p>
            <a:fld id="{3913577B-3826-4951-8650-B862D878984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1461" y="1268760"/>
            <a:ext cx="5433134" cy="4824536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2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9552" y="1268760"/>
            <a:ext cx="2673657" cy="4896544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dirty="0"/>
              <a:t>Kliknutím lze upravit styly předlohy textu.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/>
            </a:lvl1pPr>
          </a:lstStyle>
          <a:p>
            <a:fld id="{3913577B-3826-4951-8650-B862D878984C}" type="slidenum">
              <a:rPr lang="cs-CZ" smtClean="0"/>
              <a:pPr/>
              <a:t>‹#›</a:t>
            </a:fld>
            <a:endParaRPr lang="cs-CZ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515666" y="3172966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503548" y="224644"/>
            <a:ext cx="8350620" cy="68407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cs-CZ" dirty="0"/>
              <a:t>Kliknutím lze upravit styl.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7544" y="1232756"/>
            <a:ext cx="8366760" cy="4896544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dirty="0"/>
              <a:t>Kliknutím na ikonu přidáte obrázek.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/>
            </a:lvl1pPr>
          </a:lstStyle>
          <a:p>
            <a:fld id="{3913577B-3826-4951-8650-B862D878984C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31540" y="296652"/>
            <a:ext cx="8350620" cy="68407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cs-CZ" dirty="0"/>
              <a:t>Kliknutím lze upravit styl.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540" y="1160748"/>
            <a:ext cx="8351837" cy="4536504"/>
          </a:xfrm>
        </p:spPr>
        <p:txBody>
          <a:bodyPr vert="eaVert" anchor="t" anchorCtr="0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/>
            </a:lvl1pPr>
          </a:lstStyle>
          <a:p>
            <a:fld id="{3913577B-3826-4951-8650-B862D878984C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31540" y="224644"/>
            <a:ext cx="8350620" cy="68407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cs-CZ" dirty="0"/>
              <a:t>Kliknutím lze upravit styl.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4108450" y="6602413"/>
            <a:ext cx="4572000" cy="1793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Name of your presentation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15000"/>
            <a:duotone>
              <a:schemeClr val="bg1">
                <a:shade val="20000"/>
                <a:satMod val="350000"/>
                <a:lumMod val="125000"/>
              </a:schemeClr>
              <a:schemeClr val="bg1">
                <a:tint val="90000"/>
                <a:satMod val="250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3380" y="872716"/>
            <a:ext cx="8350620" cy="68407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cs-CZ" dirty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62" y="1556792"/>
            <a:ext cx="8351837" cy="40684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60432" y="6309320"/>
            <a:ext cx="5478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aseline="0">
                <a:solidFill>
                  <a:srgbClr val="404040"/>
                </a:solidFill>
                <a:latin typeface="+mj-lt"/>
              </a:defRPr>
            </a:lvl1pPr>
          </a:lstStyle>
          <a:p>
            <a:fld id="{3913577B-3826-4951-8650-B862D878984C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3" name="Rectangle 7"/>
          <p:cNvSpPr/>
          <p:nvPr userDrawn="1"/>
        </p:nvSpPr>
        <p:spPr>
          <a:xfrm>
            <a:off x="0" y="-11482"/>
            <a:ext cx="9159903" cy="272130"/>
          </a:xfrm>
          <a:prstGeom prst="rect">
            <a:avLst/>
          </a:prstGeom>
          <a:solidFill>
            <a:srgbClr val="376092"/>
          </a:solidFill>
          <a:ln>
            <a:noFill/>
          </a:ln>
          <a:scene3d>
            <a:camera prst="orthographicFront"/>
            <a:lightRig rig="soft" dir="t"/>
          </a:scene3d>
          <a:sp3d prstMaterial="metal">
            <a:bevelT w="152400" h="50800" prst="softRound"/>
            <a:bevelB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Přímá spojnice 13"/>
          <p:cNvCxnSpPr/>
          <p:nvPr userDrawn="1"/>
        </p:nvCxnSpPr>
        <p:spPr bwMode="auto">
          <a:xfrm>
            <a:off x="0" y="332656"/>
            <a:ext cx="9144000" cy="0"/>
          </a:xfrm>
          <a:prstGeom prst="line">
            <a:avLst/>
          </a:prstGeom>
          <a:solidFill>
            <a:schemeClr val="accent1"/>
          </a:solidFill>
          <a:ln w="127000" cap="flat" cmpd="sng" algn="ctr">
            <a:solidFill>
              <a:srgbClr val="404040"/>
            </a:solidFill>
            <a:prstDash val="solid"/>
            <a:round/>
            <a:headEnd type="none" w="med" len="med"/>
            <a:tailEnd type="none" w="med" len="med"/>
          </a:ln>
          <a:effectLst>
            <a:outerShdw blurRad="139700" dist="889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soft" dir="t"/>
          </a:scene3d>
          <a:sp3d prstMaterial="metal">
            <a:bevelT w="152400" h="50800" prst="softRound"/>
            <a:bevelB prst="angle"/>
          </a:sp3d>
          <a:extLst/>
        </p:spPr>
      </p:cxnSp>
      <p:sp>
        <p:nvSpPr>
          <p:cNvPr id="4" name="Obdélník 3"/>
          <p:cNvSpPr/>
          <p:nvPr userDrawn="1"/>
        </p:nvSpPr>
        <p:spPr>
          <a:xfrm>
            <a:off x="0" y="-11482"/>
            <a:ext cx="9159903" cy="7401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2" r:id="rId3"/>
    <p:sldLayoutId id="2147484074" r:id="rId4"/>
    <p:sldLayoutId id="2147484075" r:id="rId5"/>
    <p:sldLayoutId id="2147484076" r:id="rId6"/>
    <p:sldLayoutId id="2147484077" r:id="rId7"/>
    <p:sldLayoutId id="2147484078" r:id="rId8"/>
    <p:sldLayoutId id="2147484079" r:id="rId9"/>
    <p:sldLayoutId id="2147484080" r:id="rId10"/>
    <p:sldLayoutId id="214748408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rgbClr val="336699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rgbClr val="336699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rgbClr val="336699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rgbClr val="336699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rgbClr val="336699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ces@czecheval.cz" TargetMode="External"/><Relationship Id="rId2" Type="http://schemas.openxmlformats.org/officeDocument/2006/relationships/hyperlink" Target="https://czecheval.cz/cs/Ve%C5%99ejn%C3%A1%20diskuze%20k%20Metodice%20zad%C3%A1v%C3%A1n%C3%AD%20evaluac%C3%AD_n806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ces@czecheval.cz" TargetMode="External"/><Relationship Id="rId2" Type="http://schemas.openxmlformats.org/officeDocument/2006/relationships/hyperlink" Target="https://czecheval.cz/cs/Ve%C5%99ejn%C3%A1%20diskuze%20k%20Metodice%20zad%C3%A1v%C3%A1n%C3%AD%20evaluac%C3%AD_n806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nadpis 1"/>
          <p:cNvSpPr>
            <a:spLocks noGrp="1"/>
          </p:cNvSpPr>
          <p:nvPr>
            <p:ph type="subTitle" idx="1"/>
          </p:nvPr>
        </p:nvSpPr>
        <p:spPr>
          <a:xfrm>
            <a:off x="467010" y="4023144"/>
            <a:ext cx="7183733" cy="702169"/>
          </a:xfrm>
        </p:spPr>
        <p:txBody>
          <a:bodyPr>
            <a:normAutofit/>
          </a:bodyPr>
          <a:lstStyle/>
          <a:p>
            <a:r>
              <a:rPr lang="cs-CZ" sz="1800" dirty="0"/>
              <a:t>Ing. Vladimír </a:t>
            </a:r>
            <a:r>
              <a:rPr lang="cs-CZ" sz="1800" dirty="0" err="1"/>
              <a:t>Kváča</a:t>
            </a:r>
            <a:r>
              <a:rPr lang="cs-CZ" sz="1800" dirty="0"/>
              <a:t>, Ph.D., ČES</a:t>
            </a:r>
            <a:endParaRPr lang="cs-CZ" sz="18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 smtClean="0">
                <a:ea typeface="Times New Roman"/>
                <a:cs typeface="Times New Roman"/>
              </a:rPr>
              <a:t>Panelová diskuze: Zadávání evaluací</a:t>
            </a:r>
            <a:endParaRPr lang="en-US" dirty="0">
              <a:solidFill>
                <a:srgbClr val="2BC3E1"/>
              </a:solidFill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cs-CZ" dirty="0"/>
              <a:t>3. 10. </a:t>
            </a:r>
            <a:r>
              <a:rPr lang="cs-CZ" dirty="0" smtClean="0"/>
              <a:t>2018, MMR, Praha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8886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58314" y="980728"/>
            <a:ext cx="8351837" cy="5544616"/>
          </a:xfrm>
        </p:spPr>
        <p:txBody>
          <a:bodyPr>
            <a:normAutofit/>
          </a:bodyPr>
          <a:lstStyle/>
          <a:p>
            <a:r>
              <a:rPr lang="cs-CZ" sz="3200" i="1" dirty="0" smtClean="0"/>
              <a:t>Jak být užiteční jak pro zkušené zadavatele, tak nezkušené evaluační </a:t>
            </a:r>
            <a:r>
              <a:rPr lang="cs-CZ" sz="3200" i="1" dirty="0" err="1" smtClean="0"/>
              <a:t>zelenáče</a:t>
            </a:r>
            <a:r>
              <a:rPr lang="cs-CZ" sz="3200" i="1" dirty="0" smtClean="0"/>
              <a:t>?</a:t>
            </a:r>
          </a:p>
          <a:p>
            <a:r>
              <a:rPr lang="cs-CZ" sz="3200" i="1" dirty="0" smtClean="0"/>
              <a:t>Obecnost vs. konkrétnost – nebezpečí nevhodného copy-</a:t>
            </a:r>
            <a:r>
              <a:rPr lang="cs-CZ" sz="3200" i="1" dirty="0" err="1" smtClean="0"/>
              <a:t>pastingu</a:t>
            </a:r>
            <a:r>
              <a:rPr lang="cs-CZ" sz="3200" i="1" dirty="0" smtClean="0"/>
              <a:t> na straně </a:t>
            </a:r>
            <a:r>
              <a:rPr lang="cs-CZ" sz="3200" i="1" dirty="0" err="1" smtClean="0"/>
              <a:t>zelenáčů</a:t>
            </a:r>
            <a:endParaRPr lang="cs-CZ" sz="3200" i="1" dirty="0" smtClean="0"/>
          </a:p>
          <a:p>
            <a:r>
              <a:rPr lang="cs-CZ" sz="3200" i="1" dirty="0" smtClean="0"/>
              <a:t>Jak hodnotit kvalitu (příklady dobré praxe, příklady špatné praxe)?</a:t>
            </a:r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359532" y="332656"/>
            <a:ext cx="8350620" cy="540060"/>
          </a:xfrm>
        </p:spPr>
        <p:txBody>
          <a:bodyPr/>
          <a:lstStyle/>
          <a:p>
            <a:r>
              <a:rPr lang="cs-CZ" sz="3200" b="1" dirty="0" smtClean="0"/>
              <a:t>Dilemata, otázky a potřeby</a:t>
            </a:r>
            <a:endParaRPr lang="cs-CZ" sz="3200" b="1" dirty="0"/>
          </a:p>
        </p:txBody>
      </p:sp>
    </p:spTree>
    <p:extLst>
      <p:ext uri="{BB962C8B-B14F-4D97-AF65-F5344CB8AC3E}">
        <p14:creationId xmlns:p14="http://schemas.microsoft.com/office/powerpoint/2010/main" val="33237852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58314" y="980728"/>
            <a:ext cx="8351837" cy="5544616"/>
          </a:xfrm>
        </p:spPr>
        <p:txBody>
          <a:bodyPr>
            <a:normAutofit lnSpcReduction="10000"/>
          </a:bodyPr>
          <a:lstStyle/>
          <a:p>
            <a:r>
              <a:rPr lang="cs-CZ" sz="3200" i="1" dirty="0" smtClean="0"/>
              <a:t>Seznam věci, na které není dobré zapomenout</a:t>
            </a:r>
          </a:p>
          <a:p>
            <a:r>
              <a:rPr lang="cs-CZ" sz="3200" i="1" dirty="0" smtClean="0"/>
              <a:t>Podpora v přetahování s právníky – metodika jasně pojmenovává, že :</a:t>
            </a:r>
          </a:p>
          <a:p>
            <a:pPr lvl="1"/>
            <a:r>
              <a:rPr lang="cs-CZ" sz="3000" i="1" dirty="0" smtClean="0"/>
              <a:t>evaluace není dobré hodnotit s velkým důrazem na cenu, možnost fixovat cenu a hodnotit jen kvalitu,</a:t>
            </a:r>
          </a:p>
          <a:p>
            <a:pPr lvl="1"/>
            <a:r>
              <a:rPr lang="cs-CZ" sz="3000" i="1" dirty="0" smtClean="0"/>
              <a:t>je nutná flexibilita (§ 100, § 222),</a:t>
            </a:r>
          </a:p>
          <a:p>
            <a:pPr lvl="1"/>
            <a:r>
              <a:rPr lang="cs-CZ" sz="3000" i="1" dirty="0" smtClean="0"/>
              <a:t>kvalita se dá hodnotit jen expertním posouzením (žádné více metod = více bodů),</a:t>
            </a:r>
          </a:p>
          <a:p>
            <a:pPr lvl="1"/>
            <a:r>
              <a:rPr lang="cs-CZ" sz="3000" i="1" dirty="0" smtClean="0"/>
              <a:t>otevřené řízení (a jeho analogie ve VZMR) není zpravidla vhodné. </a:t>
            </a:r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359532" y="332656"/>
            <a:ext cx="8350620" cy="540060"/>
          </a:xfrm>
        </p:spPr>
        <p:txBody>
          <a:bodyPr/>
          <a:lstStyle/>
          <a:p>
            <a:r>
              <a:rPr lang="cs-CZ" sz="3200" b="1" dirty="0" smtClean="0"/>
              <a:t>Pro evaluační </a:t>
            </a:r>
            <a:r>
              <a:rPr lang="cs-CZ" sz="3200" b="1" dirty="0" err="1" smtClean="0"/>
              <a:t>profíky</a:t>
            </a:r>
            <a:r>
              <a:rPr lang="cs-CZ" sz="3200" b="1" dirty="0" smtClean="0"/>
              <a:t>:</a:t>
            </a:r>
            <a:endParaRPr lang="cs-CZ" sz="3200" b="1" dirty="0"/>
          </a:p>
        </p:txBody>
      </p:sp>
    </p:spTree>
    <p:extLst>
      <p:ext uri="{BB962C8B-B14F-4D97-AF65-F5344CB8AC3E}">
        <p14:creationId xmlns:p14="http://schemas.microsoft.com/office/powerpoint/2010/main" val="33237852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58314" y="980728"/>
            <a:ext cx="8351837" cy="5544616"/>
          </a:xfrm>
        </p:spPr>
        <p:txBody>
          <a:bodyPr>
            <a:normAutofit/>
          </a:bodyPr>
          <a:lstStyle/>
          <a:p>
            <a:r>
              <a:rPr lang="cs-CZ" sz="3200" i="1" dirty="0" smtClean="0"/>
              <a:t>Oblasti k přemýšlení</a:t>
            </a:r>
          </a:p>
          <a:p>
            <a:r>
              <a:rPr lang="cs-CZ" sz="3200" i="1" dirty="0" smtClean="0"/>
              <a:t>Pochopení, co všechno nevědí a že to není legrace</a:t>
            </a:r>
          </a:p>
          <a:p>
            <a:r>
              <a:rPr lang="cs-CZ" sz="3200" i="1" dirty="0" smtClean="0"/>
              <a:t>Znemožnění „copy-paste“ přístupu: Úmyslně nedáváme konkrétní příklady, snažíme se zůstat o stupeň obecnější – přehled oblastí, které je nutné aplikovat na konkrétní případ evaluace</a:t>
            </a:r>
          </a:p>
          <a:p>
            <a:r>
              <a:rPr lang="cs-CZ" sz="3200" i="1" dirty="0" smtClean="0"/>
              <a:t>Komu není rady, tomu není pomoci</a:t>
            </a:r>
            <a:endParaRPr lang="cs-CZ" sz="3000" i="1" dirty="0" smtClean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359532" y="332656"/>
            <a:ext cx="8350620" cy="540060"/>
          </a:xfrm>
        </p:spPr>
        <p:txBody>
          <a:bodyPr/>
          <a:lstStyle/>
          <a:p>
            <a:r>
              <a:rPr lang="cs-CZ" sz="3200" b="1" dirty="0" smtClean="0"/>
              <a:t>Pro evaluační </a:t>
            </a:r>
            <a:r>
              <a:rPr lang="cs-CZ" sz="3200" b="1" dirty="0" err="1" smtClean="0"/>
              <a:t>zelenáče</a:t>
            </a:r>
            <a:r>
              <a:rPr lang="cs-CZ" sz="3200" b="1" dirty="0" smtClean="0"/>
              <a:t>:</a:t>
            </a:r>
            <a:endParaRPr lang="cs-CZ" sz="3200" b="1" dirty="0"/>
          </a:p>
        </p:txBody>
      </p:sp>
    </p:spTree>
    <p:extLst>
      <p:ext uri="{BB962C8B-B14F-4D97-AF65-F5344CB8AC3E}">
        <p14:creationId xmlns:p14="http://schemas.microsoft.com/office/powerpoint/2010/main" val="33237852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78" name="Rectangle 2"/>
          <p:cNvSpPr>
            <a:spLocks noChangeArrowheads="1"/>
          </p:cNvSpPr>
          <p:nvPr/>
        </p:nvSpPr>
        <p:spPr bwMode="auto">
          <a:xfrm>
            <a:off x="1044201" y="260648"/>
            <a:ext cx="7488238" cy="120032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buClr>
                <a:schemeClr val="bg1"/>
              </a:buClr>
              <a:defRPr/>
            </a:pPr>
            <a:r>
              <a:rPr lang="cs-CZ" sz="3600" b="1" dirty="0">
                <a:latin typeface="Calibri" pitchFamily="34" charset="0"/>
                <a:ea typeface="+mj-ea"/>
                <a:cs typeface="Calibri" pitchFamily="34" charset="0"/>
              </a:rPr>
              <a:t>Typy systémů podle míry uspořádanosti</a:t>
            </a:r>
          </a:p>
        </p:txBody>
      </p:sp>
      <p:pic>
        <p:nvPicPr>
          <p:cNvPr id="3075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0" y="3429000"/>
            <a:ext cx="4191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 useBgFill="1">
        <p:nvSpPr>
          <p:cNvPr id="2" name="Kosoúhelník 1"/>
          <p:cNvSpPr/>
          <p:nvPr/>
        </p:nvSpPr>
        <p:spPr bwMode="auto">
          <a:xfrm>
            <a:off x="107950" y="4005064"/>
            <a:ext cx="3887986" cy="2304256"/>
          </a:xfrm>
          <a:prstGeom prst="parallelogram">
            <a:avLst/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b="1" dirty="0" smtClean="0">
                <a:latin typeface="Calibri" pitchFamily="34" charset="0"/>
                <a:cs typeface="Calibri" pitchFamily="34" charset="0"/>
              </a:rPr>
              <a:t>Chaotický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dirty="0" smtClean="0">
              <a:latin typeface="Calibri" pitchFamily="34" charset="0"/>
              <a:cs typeface="Calibri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 Unicode MS" pitchFamily="34" charset="-128"/>
                <a:cs typeface="Calibri" pitchFamily="34" charset="0"/>
              </a:rPr>
              <a:t>Vztahy příčin a následků nejsme schopni vnímat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dirty="0">
              <a:latin typeface="Calibri" pitchFamily="34" charset="0"/>
              <a:ea typeface="Arial Unicode MS" pitchFamily="34" charset="-128"/>
              <a:cs typeface="Calibri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 Unicode MS" pitchFamily="34" charset="-128"/>
                <a:cs typeface="Calibri" pitchFamily="34" charset="0"/>
              </a:rPr>
              <a:t>Nepoznatelný</a:t>
            </a:r>
          </a:p>
        </p:txBody>
      </p:sp>
      <p:sp useBgFill="1">
        <p:nvSpPr>
          <p:cNvPr id="5" name="Kosoúhelník 4"/>
          <p:cNvSpPr/>
          <p:nvPr/>
        </p:nvSpPr>
        <p:spPr bwMode="auto">
          <a:xfrm>
            <a:off x="755576" y="1556792"/>
            <a:ext cx="3888432" cy="2304256"/>
          </a:xfrm>
          <a:prstGeom prst="parallelogram">
            <a:avLst/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b="1" dirty="0" smtClean="0">
                <a:latin typeface="Calibri" pitchFamily="34" charset="0"/>
                <a:cs typeface="Calibri" pitchFamily="34" charset="0"/>
              </a:rPr>
              <a:t>Složitý / Komplexní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 Unicode MS" pitchFamily="34" charset="-128"/>
                <a:cs typeface="Calibri" pitchFamily="34" charset="0"/>
              </a:rPr>
              <a:t>Vztahy příčin a následků se neopakují, jsme schopni je interpretovat jen zpětně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dirty="0">
              <a:latin typeface="Calibri" pitchFamily="34" charset="0"/>
              <a:ea typeface="Arial Unicode MS" pitchFamily="34" charset="-128"/>
              <a:cs typeface="Calibri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 Unicode MS" pitchFamily="34" charset="-128"/>
                <a:cs typeface="Calibri" pitchFamily="34" charset="0"/>
              </a:rPr>
              <a:t>Nepredikovatelný</a:t>
            </a:r>
            <a:endParaRPr kumimoji="0" lang="cs-CZ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Arial Unicode MS" pitchFamily="34" charset="-128"/>
              <a:cs typeface="Calibri" pitchFamily="34" charset="0"/>
            </a:endParaRPr>
          </a:p>
        </p:txBody>
      </p:sp>
      <p:sp useBgFill="1">
        <p:nvSpPr>
          <p:cNvPr id="6" name="Kosoúhelník 5"/>
          <p:cNvSpPr/>
          <p:nvPr/>
        </p:nvSpPr>
        <p:spPr bwMode="auto">
          <a:xfrm>
            <a:off x="5143976" y="4005064"/>
            <a:ext cx="3460472" cy="2328006"/>
          </a:xfrm>
          <a:custGeom>
            <a:avLst/>
            <a:gdLst>
              <a:gd name="connsiteX0" fmla="*/ 0 w 3887986"/>
              <a:gd name="connsiteY0" fmla="*/ 2304256 h 2304256"/>
              <a:gd name="connsiteX1" fmla="*/ 617518 w 3887986"/>
              <a:gd name="connsiteY1" fmla="*/ 0 h 2304256"/>
              <a:gd name="connsiteX2" fmla="*/ 3887986 w 3887986"/>
              <a:gd name="connsiteY2" fmla="*/ 0 h 2304256"/>
              <a:gd name="connsiteX3" fmla="*/ 3270468 w 3887986"/>
              <a:gd name="connsiteY3" fmla="*/ 2304256 h 2304256"/>
              <a:gd name="connsiteX4" fmla="*/ 0 w 3887986"/>
              <a:gd name="connsiteY4" fmla="*/ 2304256 h 2304256"/>
              <a:gd name="connsiteX0" fmla="*/ 190004 w 4077990"/>
              <a:gd name="connsiteY0" fmla="*/ 2316131 h 2316131"/>
              <a:gd name="connsiteX1" fmla="*/ 0 w 4077990"/>
              <a:gd name="connsiteY1" fmla="*/ 0 h 2316131"/>
              <a:gd name="connsiteX2" fmla="*/ 4077990 w 4077990"/>
              <a:gd name="connsiteY2" fmla="*/ 11875 h 2316131"/>
              <a:gd name="connsiteX3" fmla="*/ 3460472 w 4077990"/>
              <a:gd name="connsiteY3" fmla="*/ 2316131 h 2316131"/>
              <a:gd name="connsiteX4" fmla="*/ 190004 w 4077990"/>
              <a:gd name="connsiteY4" fmla="*/ 2316131 h 2316131"/>
              <a:gd name="connsiteX0" fmla="*/ 190004 w 3460472"/>
              <a:gd name="connsiteY0" fmla="*/ 2316131 h 2316131"/>
              <a:gd name="connsiteX1" fmla="*/ 0 w 3460472"/>
              <a:gd name="connsiteY1" fmla="*/ 0 h 2316131"/>
              <a:gd name="connsiteX2" fmla="*/ 3127964 w 3460472"/>
              <a:gd name="connsiteY2" fmla="*/ 23751 h 2316131"/>
              <a:gd name="connsiteX3" fmla="*/ 3460472 w 3460472"/>
              <a:gd name="connsiteY3" fmla="*/ 2316131 h 2316131"/>
              <a:gd name="connsiteX4" fmla="*/ 190004 w 3460472"/>
              <a:gd name="connsiteY4" fmla="*/ 2316131 h 2316131"/>
              <a:gd name="connsiteX0" fmla="*/ 190004 w 3460472"/>
              <a:gd name="connsiteY0" fmla="*/ 2328006 h 2328006"/>
              <a:gd name="connsiteX1" fmla="*/ 0 w 3460472"/>
              <a:gd name="connsiteY1" fmla="*/ 11875 h 2328006"/>
              <a:gd name="connsiteX2" fmla="*/ 3187341 w 3460472"/>
              <a:gd name="connsiteY2" fmla="*/ 0 h 2328006"/>
              <a:gd name="connsiteX3" fmla="*/ 3460472 w 3460472"/>
              <a:gd name="connsiteY3" fmla="*/ 2328006 h 2328006"/>
              <a:gd name="connsiteX4" fmla="*/ 190004 w 3460472"/>
              <a:gd name="connsiteY4" fmla="*/ 2328006 h 2328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472" h="2328006">
                <a:moveTo>
                  <a:pt x="190004" y="2328006"/>
                </a:moveTo>
                <a:lnTo>
                  <a:pt x="0" y="11875"/>
                </a:lnTo>
                <a:lnTo>
                  <a:pt x="3187341" y="0"/>
                </a:lnTo>
                <a:lnTo>
                  <a:pt x="3460472" y="2328006"/>
                </a:lnTo>
                <a:lnTo>
                  <a:pt x="190004" y="2328006"/>
                </a:lnTo>
                <a:close/>
              </a:path>
            </a:pathLst>
          </a:cu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dirty="0" smtClean="0"/>
              <a:t/>
            </a:r>
            <a:br>
              <a:rPr lang="cs-CZ" dirty="0" smtClean="0"/>
            </a:br>
            <a:r>
              <a:rPr lang="cs-CZ" b="1" dirty="0" smtClean="0">
                <a:latin typeface="Calibri" pitchFamily="34" charset="0"/>
                <a:cs typeface="Calibri" pitchFamily="34" charset="0"/>
              </a:rPr>
              <a:t>Jednoduchý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dirty="0" smtClean="0">
              <a:latin typeface="Calibri" pitchFamily="34" charset="0"/>
              <a:cs typeface="Calibri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 Unicode MS" pitchFamily="34" charset="-128"/>
                <a:cs typeface="Calibri" pitchFamily="34" charset="0"/>
              </a:rPr>
              <a:t>Vztahy příčin a následků se opakují a jsou (téměř) okamžité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dirty="0">
              <a:latin typeface="Calibri" pitchFamily="34" charset="0"/>
              <a:ea typeface="Arial Unicode MS" pitchFamily="34" charset="-128"/>
              <a:cs typeface="Calibri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 Unicode MS" pitchFamily="34" charset="-128"/>
                <a:cs typeface="Calibri" pitchFamily="34" charset="0"/>
              </a:rPr>
              <a:t>Zjevný</a:t>
            </a:r>
          </a:p>
        </p:txBody>
      </p:sp>
      <p:sp useBgFill="1">
        <p:nvSpPr>
          <p:cNvPr id="8" name="Kosoúhelník 5"/>
          <p:cNvSpPr/>
          <p:nvPr/>
        </p:nvSpPr>
        <p:spPr bwMode="auto">
          <a:xfrm>
            <a:off x="4927952" y="1556792"/>
            <a:ext cx="3460472" cy="2328006"/>
          </a:xfrm>
          <a:custGeom>
            <a:avLst/>
            <a:gdLst>
              <a:gd name="connsiteX0" fmla="*/ 0 w 3887986"/>
              <a:gd name="connsiteY0" fmla="*/ 2304256 h 2304256"/>
              <a:gd name="connsiteX1" fmla="*/ 617518 w 3887986"/>
              <a:gd name="connsiteY1" fmla="*/ 0 h 2304256"/>
              <a:gd name="connsiteX2" fmla="*/ 3887986 w 3887986"/>
              <a:gd name="connsiteY2" fmla="*/ 0 h 2304256"/>
              <a:gd name="connsiteX3" fmla="*/ 3270468 w 3887986"/>
              <a:gd name="connsiteY3" fmla="*/ 2304256 h 2304256"/>
              <a:gd name="connsiteX4" fmla="*/ 0 w 3887986"/>
              <a:gd name="connsiteY4" fmla="*/ 2304256 h 2304256"/>
              <a:gd name="connsiteX0" fmla="*/ 190004 w 4077990"/>
              <a:gd name="connsiteY0" fmla="*/ 2316131 h 2316131"/>
              <a:gd name="connsiteX1" fmla="*/ 0 w 4077990"/>
              <a:gd name="connsiteY1" fmla="*/ 0 h 2316131"/>
              <a:gd name="connsiteX2" fmla="*/ 4077990 w 4077990"/>
              <a:gd name="connsiteY2" fmla="*/ 11875 h 2316131"/>
              <a:gd name="connsiteX3" fmla="*/ 3460472 w 4077990"/>
              <a:gd name="connsiteY3" fmla="*/ 2316131 h 2316131"/>
              <a:gd name="connsiteX4" fmla="*/ 190004 w 4077990"/>
              <a:gd name="connsiteY4" fmla="*/ 2316131 h 2316131"/>
              <a:gd name="connsiteX0" fmla="*/ 190004 w 3460472"/>
              <a:gd name="connsiteY0" fmla="*/ 2316131 h 2316131"/>
              <a:gd name="connsiteX1" fmla="*/ 0 w 3460472"/>
              <a:gd name="connsiteY1" fmla="*/ 0 h 2316131"/>
              <a:gd name="connsiteX2" fmla="*/ 3127964 w 3460472"/>
              <a:gd name="connsiteY2" fmla="*/ 23751 h 2316131"/>
              <a:gd name="connsiteX3" fmla="*/ 3460472 w 3460472"/>
              <a:gd name="connsiteY3" fmla="*/ 2316131 h 2316131"/>
              <a:gd name="connsiteX4" fmla="*/ 190004 w 3460472"/>
              <a:gd name="connsiteY4" fmla="*/ 2316131 h 2316131"/>
              <a:gd name="connsiteX0" fmla="*/ 190004 w 3460472"/>
              <a:gd name="connsiteY0" fmla="*/ 2328006 h 2328006"/>
              <a:gd name="connsiteX1" fmla="*/ 0 w 3460472"/>
              <a:gd name="connsiteY1" fmla="*/ 11875 h 2328006"/>
              <a:gd name="connsiteX2" fmla="*/ 3187341 w 3460472"/>
              <a:gd name="connsiteY2" fmla="*/ 0 h 2328006"/>
              <a:gd name="connsiteX3" fmla="*/ 3460472 w 3460472"/>
              <a:gd name="connsiteY3" fmla="*/ 2328006 h 2328006"/>
              <a:gd name="connsiteX4" fmla="*/ 190004 w 3460472"/>
              <a:gd name="connsiteY4" fmla="*/ 2328006 h 2328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0472" h="2328006">
                <a:moveTo>
                  <a:pt x="190004" y="2328006"/>
                </a:moveTo>
                <a:lnTo>
                  <a:pt x="0" y="11875"/>
                </a:lnTo>
                <a:lnTo>
                  <a:pt x="3187341" y="0"/>
                </a:lnTo>
                <a:lnTo>
                  <a:pt x="3460472" y="2328006"/>
                </a:lnTo>
                <a:lnTo>
                  <a:pt x="190004" y="2328006"/>
                </a:lnTo>
                <a:close/>
              </a:path>
            </a:pathLst>
          </a:cu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dirty="0" smtClean="0"/>
              <a:t/>
            </a:r>
            <a:br>
              <a:rPr lang="cs-CZ" dirty="0" smtClean="0"/>
            </a:br>
            <a:r>
              <a:rPr lang="cs-CZ" b="1" dirty="0" smtClean="0">
                <a:latin typeface="Calibri" pitchFamily="34" charset="0"/>
                <a:cs typeface="Calibri" pitchFamily="34" charset="0"/>
              </a:rPr>
              <a:t>Komplikovaný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dirty="0" smtClean="0">
              <a:latin typeface="Calibri" pitchFamily="34" charset="0"/>
              <a:cs typeface="Calibri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 Unicode MS" pitchFamily="34" charset="-128"/>
                <a:cs typeface="Calibri" pitchFamily="34" charset="0"/>
              </a:rPr>
              <a:t>Příčiny a následky jsou časově oddělené, jsou analyzovatelné a  opakují se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dirty="0">
              <a:latin typeface="Calibri" pitchFamily="34" charset="0"/>
              <a:ea typeface="Arial Unicode MS" pitchFamily="34" charset="-128"/>
              <a:cs typeface="Calibri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 Unicode MS" pitchFamily="34" charset="-128"/>
                <a:cs typeface="Calibri" pitchFamily="34" charset="0"/>
              </a:rPr>
              <a:t>Pochopitelný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72233" y="789196"/>
            <a:ext cx="461665" cy="369331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cs-CZ" dirty="0" smtClean="0">
                <a:latin typeface="Calibri" pitchFamily="34" charset="0"/>
                <a:cs typeface="Calibri" pitchFamily="34" charset="0"/>
              </a:rPr>
              <a:t>Neuspořádanost</a:t>
            </a:r>
            <a:endParaRPr lang="cs-CZ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8532439" y="620688"/>
            <a:ext cx="461665" cy="369331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cs-CZ" dirty="0" smtClean="0">
                <a:latin typeface="Calibri" pitchFamily="34" charset="0"/>
                <a:cs typeface="Calibri" pitchFamily="34" charset="0"/>
              </a:rPr>
              <a:t>Uspořádanost</a:t>
            </a:r>
            <a:endParaRPr lang="cs-CZ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303065" y="6525344"/>
            <a:ext cx="4268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Calibri" pitchFamily="34" charset="0"/>
                <a:cs typeface="Calibri" pitchFamily="34" charset="0"/>
              </a:rPr>
              <a:t>Podle D. </a:t>
            </a:r>
            <a:r>
              <a:rPr lang="cs-CZ" dirty="0" err="1" smtClean="0">
                <a:latin typeface="Calibri" pitchFamily="34" charset="0"/>
                <a:cs typeface="Calibri" pitchFamily="34" charset="0"/>
              </a:rPr>
              <a:t>Snowdena</a:t>
            </a:r>
            <a:endParaRPr lang="cs-CZ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077" name="Picture 5" descr="C:\Users\vladimir.kvaca\AppData\Local\Microsoft\Windows\Temporary Internet Files\Content.IE5\MRWQNB1Y\MC900356421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5502918"/>
            <a:ext cx="892720" cy="830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vladimir.kvaca\AppData\Local\Microsoft\Windows\Temporary Internet Files\Content.IE5\MRWQNB1Y\MC900196292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2119" y="2947397"/>
            <a:ext cx="747769" cy="90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vladimir.kvaca\AppData\Local\Microsoft\Windows\Temporary Internet Files\Content.IE5\RCOO164R\MC900347299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909744"/>
            <a:ext cx="659282" cy="918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vladimir.kvaca\AppData\Local\Microsoft\Windows\Temporary Internet Files\Content.IE5\988U7VXF\MC900441930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036" y="5502918"/>
            <a:ext cx="765080" cy="738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3458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8" grpId="0" animBg="1"/>
      <p:bldP spid="4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695" y="332656"/>
            <a:ext cx="9179934" cy="5976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395536" y="0"/>
            <a:ext cx="8424936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3600" b="1" dirty="0" smtClean="0">
                <a:latin typeface="Calibri" pitchFamily="34" charset="0"/>
                <a:cs typeface="Calibri" pitchFamily="34" charset="0"/>
              </a:rPr>
              <a:t>Pro každý typ systému existují postupy, jak se s ním vypořádat</a:t>
            </a:r>
            <a:endParaRPr lang="en-GB" sz="3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4716016" y="3717032"/>
            <a:ext cx="4176464" cy="2585323"/>
          </a:xfrm>
          <a:prstGeom prst="rect">
            <a:avLst/>
          </a:prstGeom>
          <a:solidFill>
            <a:schemeClr val="bg1"/>
          </a:solidFill>
          <a:ln>
            <a:solidFill>
              <a:srgbClr val="003399"/>
            </a:solidFill>
          </a:ln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libri" pitchFamily="34" charset="0"/>
                <a:cs typeface="Calibri" pitchFamily="34" charset="0"/>
              </a:rPr>
              <a:t>Jednoduchý:</a:t>
            </a:r>
          </a:p>
          <a:p>
            <a:r>
              <a:rPr lang="cs-CZ" i="1" dirty="0" smtClean="0">
                <a:latin typeface="Calibri" pitchFamily="34" charset="0"/>
                <a:cs typeface="Calibri" pitchFamily="34" charset="0"/>
              </a:rPr>
              <a:t>„Aha, kupuji evaluaci, použiji formulář </a:t>
            </a:r>
            <a:br>
              <a:rPr lang="cs-CZ" i="1" dirty="0" smtClean="0">
                <a:latin typeface="Calibri" pitchFamily="34" charset="0"/>
                <a:cs typeface="Calibri" pitchFamily="34" charset="0"/>
              </a:rPr>
            </a:br>
            <a:r>
              <a:rPr lang="cs-CZ" i="1" dirty="0" smtClean="0">
                <a:latin typeface="Calibri" pitchFamily="34" charset="0"/>
                <a:cs typeface="Calibri" pitchFamily="34" charset="0"/>
              </a:rPr>
              <a:t>B-52 z přílohy Metodiky pro zadávání evaluací.“</a:t>
            </a:r>
          </a:p>
          <a:p>
            <a:r>
              <a:rPr lang="cs-CZ" dirty="0" smtClean="0">
                <a:latin typeface="Calibri" pitchFamily="34" charset="0"/>
                <a:cs typeface="Calibri" pitchFamily="34" charset="0"/>
              </a:rPr>
              <a:t>Tak to bohužel v evaluacích nefunguje vůbec. </a:t>
            </a:r>
          </a:p>
          <a:p>
            <a:r>
              <a:rPr lang="cs-CZ" dirty="0" smtClean="0">
                <a:latin typeface="Calibri" pitchFamily="34" charset="0"/>
                <a:cs typeface="Calibri" pitchFamily="34" charset="0"/>
              </a:rPr>
              <a:t>Asi se takto dá nakupovat kancelářský papír.</a:t>
            </a:r>
          </a:p>
          <a:p>
            <a:endParaRPr lang="en-GB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4716016" y="1016732"/>
            <a:ext cx="4176464" cy="2585323"/>
          </a:xfrm>
          <a:prstGeom prst="rect">
            <a:avLst/>
          </a:prstGeom>
          <a:solidFill>
            <a:srgbClr val="92D050"/>
          </a:solidFill>
          <a:ln>
            <a:solidFill>
              <a:srgbClr val="003399"/>
            </a:solidFill>
          </a:ln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libri" pitchFamily="34" charset="0"/>
                <a:cs typeface="Calibri" pitchFamily="34" charset="0"/>
              </a:rPr>
              <a:t>Komplikovaný:</a:t>
            </a:r>
          </a:p>
          <a:p>
            <a:r>
              <a:rPr lang="cs-CZ" i="1" dirty="0" smtClean="0">
                <a:latin typeface="Calibri" pitchFamily="34" charset="0"/>
                <a:cs typeface="Calibri" pitchFamily="34" charset="0"/>
              </a:rPr>
              <a:t>„Aha, kupuji evaluaci, potřebuji tomu hodně rozumět, dát hlavy dohromady a nachystat řešení na míru, zabere mi to hodně času a přemýšlení.“</a:t>
            </a:r>
          </a:p>
          <a:p>
            <a:r>
              <a:rPr lang="cs-CZ" dirty="0" smtClean="0">
                <a:latin typeface="Calibri" pitchFamily="34" charset="0"/>
                <a:cs typeface="Calibri" pitchFamily="34" charset="0"/>
              </a:rPr>
              <a:t>Přístup podle Metodiky. </a:t>
            </a:r>
          </a:p>
          <a:p>
            <a:r>
              <a:rPr lang="cs-CZ" dirty="0" smtClean="0">
                <a:latin typeface="Calibri" pitchFamily="34" charset="0"/>
                <a:cs typeface="Calibri" pitchFamily="34" charset="0"/>
              </a:rPr>
              <a:t>Nebude bez problémů, nelze dopředně </a:t>
            </a:r>
            <a:r>
              <a:rPr lang="cs-CZ" dirty="0" err="1" smtClean="0">
                <a:latin typeface="Calibri" pitchFamily="34" charset="0"/>
                <a:cs typeface="Calibri" pitchFamily="34" charset="0"/>
              </a:rPr>
              <a:t>unanalyzovat</a:t>
            </a:r>
            <a:r>
              <a:rPr lang="cs-CZ" dirty="0" smtClean="0">
                <a:latin typeface="Calibri" pitchFamily="34" charset="0"/>
                <a:cs typeface="Calibri" pitchFamily="34" charset="0"/>
              </a:rPr>
              <a:t> vše,  ale je to </a:t>
            </a:r>
            <a:r>
              <a:rPr lang="cs-CZ" dirty="0" err="1" smtClean="0">
                <a:latin typeface="Calibri" pitchFamily="34" charset="0"/>
                <a:cs typeface="Calibri" pitchFamily="34" charset="0"/>
              </a:rPr>
              <a:t>to</a:t>
            </a:r>
            <a:r>
              <a:rPr lang="cs-CZ" dirty="0" smtClean="0">
                <a:latin typeface="Calibri" pitchFamily="34" charset="0"/>
                <a:cs typeface="Calibri" pitchFamily="34" charset="0"/>
              </a:rPr>
              <a:t> nejlepší, co lze v českém prostředí dělat. 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287524" y="1052736"/>
            <a:ext cx="4176464" cy="2585323"/>
          </a:xfrm>
          <a:prstGeom prst="rect">
            <a:avLst/>
          </a:prstGeom>
          <a:solidFill>
            <a:schemeClr val="bg1"/>
          </a:solidFill>
          <a:ln>
            <a:solidFill>
              <a:srgbClr val="003399"/>
            </a:solidFill>
          </a:ln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Calibri" pitchFamily="34" charset="0"/>
                <a:cs typeface="Calibri" pitchFamily="34" charset="0"/>
              </a:rPr>
              <a:t>Komplexní:</a:t>
            </a:r>
          </a:p>
          <a:p>
            <a:r>
              <a:rPr lang="cs-CZ" dirty="0" smtClean="0">
                <a:latin typeface="Calibri" pitchFamily="34" charset="0"/>
                <a:cs typeface="Calibri" pitchFamily="34" charset="0"/>
              </a:rPr>
              <a:t>Evaluace (stejně jako skoro všechno s čím se veřejná správa potýká) jsou komplexní problém. </a:t>
            </a:r>
          </a:p>
          <a:p>
            <a:r>
              <a:rPr lang="cs-CZ" dirty="0" smtClean="0">
                <a:latin typeface="Calibri" pitchFamily="34" charset="0"/>
                <a:cs typeface="Calibri" pitchFamily="34" charset="0"/>
              </a:rPr>
              <a:t>Někde začnu a budu průběžně upravovat svůj postup podle odezvy.</a:t>
            </a:r>
          </a:p>
          <a:p>
            <a:r>
              <a:rPr lang="cs-CZ" dirty="0" smtClean="0">
                <a:latin typeface="Calibri" pitchFamily="34" charset="0"/>
                <a:cs typeface="Calibri" pitchFamily="34" charset="0"/>
              </a:rPr>
              <a:t>Právní řád a především praxe neumožňují řešení komplexních problémů pomocí veřejných zakázek.  </a:t>
            </a:r>
            <a:endParaRPr lang="en-GB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4162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58314" y="980728"/>
            <a:ext cx="8351837" cy="5544616"/>
          </a:xfrm>
        </p:spPr>
        <p:txBody>
          <a:bodyPr>
            <a:normAutofit/>
          </a:bodyPr>
          <a:lstStyle/>
          <a:p>
            <a:pPr lvl="0"/>
            <a:r>
              <a:rPr lang="cs-CZ" sz="3200" dirty="0" smtClean="0"/>
              <a:t>S přípravou evaluace </a:t>
            </a:r>
            <a:r>
              <a:rPr lang="cs-CZ" sz="3200" b="1" dirty="0" smtClean="0"/>
              <a:t>začněte včas</a:t>
            </a:r>
            <a:r>
              <a:rPr lang="cs-CZ" sz="3200" dirty="0" smtClean="0"/>
              <a:t>. Správné je evaluaci připravovat již společně s tvorbou intervence, která bude předmětem hodnocení.</a:t>
            </a:r>
          </a:p>
          <a:p>
            <a:pPr lvl="0"/>
            <a:r>
              <a:rPr lang="cs-CZ" sz="3200" b="1" dirty="0" smtClean="0"/>
              <a:t>Komunikujte</a:t>
            </a:r>
            <a:r>
              <a:rPr lang="cs-CZ" sz="3200" dirty="0" smtClean="0"/>
              <a:t>. Komunikujte s potenciálními dodavateli. Evaluace nejsou sériový výrobek, využívejte předběžné tržní konzultace a jednací řízení, abyste nalezli nejvhodnější řešení. Komunikujte průběžně a otevřeně s vedením vlastní organizace, které je uživatelem výstupů evaluace, abyste neustále znali potřeby.</a:t>
            </a:r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359532" y="332656"/>
            <a:ext cx="8350620" cy="540060"/>
          </a:xfrm>
        </p:spPr>
        <p:txBody>
          <a:bodyPr/>
          <a:lstStyle/>
          <a:p>
            <a:r>
              <a:rPr lang="cs-CZ" sz="3200" b="1" dirty="0" smtClean="0"/>
              <a:t>Čtyři nejdůležitější doporučení</a:t>
            </a:r>
            <a:endParaRPr lang="cs-CZ" sz="3200" b="1" dirty="0"/>
          </a:p>
        </p:txBody>
      </p:sp>
    </p:spTree>
    <p:extLst>
      <p:ext uri="{BB962C8B-B14F-4D97-AF65-F5344CB8AC3E}">
        <p14:creationId xmlns:p14="http://schemas.microsoft.com/office/powerpoint/2010/main" val="33237852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58314" y="980728"/>
            <a:ext cx="8351837" cy="5544616"/>
          </a:xfrm>
        </p:spPr>
        <p:txBody>
          <a:bodyPr>
            <a:normAutofit/>
          </a:bodyPr>
          <a:lstStyle/>
          <a:p>
            <a:pPr lvl="0"/>
            <a:r>
              <a:rPr lang="cs-CZ" sz="3200" dirty="0" smtClean="0"/>
              <a:t>Snažte se o určitou </a:t>
            </a:r>
            <a:r>
              <a:rPr lang="cs-CZ" sz="3200" b="1" dirty="0" smtClean="0"/>
              <a:t>flexibilitu</a:t>
            </a:r>
            <a:r>
              <a:rPr lang="cs-CZ" sz="3200" dirty="0" smtClean="0"/>
              <a:t>. Příliš striktní smluvní podmínky mohou průběh evaluace výrazně komplikovat, a to nejen pro stranu dodavatele evaluací, ale i pro vás jako objednatele. V průběhu realizace evaluace se skoro vždy vyskytne něco, s čím jste při zadání nepočítali.</a:t>
            </a:r>
          </a:p>
          <a:p>
            <a:r>
              <a:rPr lang="cs-CZ" sz="3200" dirty="0" smtClean="0"/>
              <a:t>Soustavně </a:t>
            </a:r>
            <a:r>
              <a:rPr lang="cs-CZ" sz="3200" b="1" dirty="0" smtClean="0"/>
              <a:t>se vzdělávejte</a:t>
            </a:r>
            <a:r>
              <a:rPr lang="cs-CZ" sz="3200" dirty="0" smtClean="0"/>
              <a:t>. Příprava zadání i dohled nad provedením evaluace ze strany objednatele předpokládají vysokou odbornost.</a:t>
            </a:r>
            <a:endParaRPr lang="cs-CZ" sz="3200" i="1" dirty="0" smtClean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359532" y="332656"/>
            <a:ext cx="8350620" cy="540060"/>
          </a:xfrm>
        </p:spPr>
        <p:txBody>
          <a:bodyPr/>
          <a:lstStyle/>
          <a:p>
            <a:r>
              <a:rPr lang="cs-CZ" sz="3200" b="1" dirty="0" smtClean="0"/>
              <a:t>Čtyři nejdůležitější doporučení</a:t>
            </a:r>
            <a:endParaRPr lang="cs-CZ" sz="3200" b="1" dirty="0"/>
          </a:p>
        </p:txBody>
      </p:sp>
    </p:spTree>
    <p:extLst>
      <p:ext uri="{BB962C8B-B14F-4D97-AF65-F5344CB8AC3E}">
        <p14:creationId xmlns:p14="http://schemas.microsoft.com/office/powerpoint/2010/main" val="33237852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58314" y="980728"/>
            <a:ext cx="8351837" cy="5544616"/>
          </a:xfrm>
        </p:spPr>
        <p:txBody>
          <a:bodyPr>
            <a:normAutofit/>
          </a:bodyPr>
          <a:lstStyle/>
          <a:p>
            <a:r>
              <a:rPr lang="cs-CZ" sz="3200" i="1" dirty="0" smtClean="0"/>
              <a:t>Draft metodiky je na </a:t>
            </a:r>
            <a:r>
              <a:rPr lang="cs-CZ" sz="3200" i="1" dirty="0" smtClean="0">
                <a:hlinkClick r:id="rId2"/>
              </a:rPr>
              <a:t>webu ČES</a:t>
            </a:r>
            <a:r>
              <a:rPr lang="cs-CZ" sz="3200" i="1" dirty="0" smtClean="0"/>
              <a:t>.</a:t>
            </a:r>
          </a:p>
          <a:p>
            <a:r>
              <a:rPr lang="cs-CZ" sz="3200" i="1" dirty="0" smtClean="0"/>
              <a:t>Nyní probíhá „veřejná konzultace“</a:t>
            </a:r>
          </a:p>
          <a:p>
            <a:r>
              <a:rPr lang="cs-CZ" sz="3200" i="1" dirty="0" smtClean="0"/>
              <a:t>Připomínky do 8. 10. 2018 na </a:t>
            </a:r>
            <a:r>
              <a:rPr lang="cs-CZ" sz="3200" i="1" dirty="0" smtClean="0">
                <a:hlinkClick r:id="rId3"/>
              </a:rPr>
              <a:t>ces@</a:t>
            </a:r>
            <a:r>
              <a:rPr lang="cs-CZ" sz="3200" i="1" dirty="0" err="1" smtClean="0">
                <a:hlinkClick r:id="rId3"/>
              </a:rPr>
              <a:t>czecheval.cz</a:t>
            </a:r>
            <a:endParaRPr lang="cs-CZ" sz="3200" i="1" dirty="0" smtClean="0"/>
          </a:p>
          <a:p>
            <a:r>
              <a:rPr lang="cs-CZ" sz="3200" i="1" dirty="0" smtClean="0"/>
              <a:t>15. 10. 2018 proběhne </a:t>
            </a:r>
            <a:r>
              <a:rPr lang="cs-CZ" sz="3200" i="1" dirty="0" err="1" smtClean="0"/>
              <a:t>Evalcafé</a:t>
            </a:r>
            <a:r>
              <a:rPr lang="cs-CZ" sz="3200" i="1" dirty="0" smtClean="0"/>
              <a:t> k diskuzi metodiky a došlých připomínek.</a:t>
            </a:r>
          </a:p>
          <a:p>
            <a:r>
              <a:rPr lang="cs-CZ" sz="3200" i="1" dirty="0" smtClean="0"/>
              <a:t>Následně bude metodika dopracována</a:t>
            </a:r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359532" y="332656"/>
            <a:ext cx="8350620" cy="540060"/>
          </a:xfrm>
        </p:spPr>
        <p:txBody>
          <a:bodyPr/>
          <a:lstStyle/>
          <a:p>
            <a:r>
              <a:rPr lang="cs-CZ" sz="3200" b="1" dirty="0" smtClean="0"/>
              <a:t>Metodika zadávání evaluací – další postup</a:t>
            </a:r>
            <a:endParaRPr lang="cs-CZ" sz="3200" b="1" dirty="0"/>
          </a:p>
        </p:txBody>
      </p:sp>
    </p:spTree>
    <p:extLst>
      <p:ext uri="{BB962C8B-B14F-4D97-AF65-F5344CB8AC3E}">
        <p14:creationId xmlns:p14="http://schemas.microsoft.com/office/powerpoint/2010/main" val="33237852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Co považujete z Vaší zkušenosti za dobrou praxi v zadávání evaluací a proč to tak hodnotíte? Ideálně vysvětlete na konkrétním příkladu. </a:t>
            </a:r>
          </a:p>
          <a:p>
            <a:r>
              <a:rPr lang="cs-CZ" sz="2800" dirty="0" smtClean="0"/>
              <a:t>Co se naopak ukázalo jako odstrašující příklad a proč? Ideálně vysvětlete na konkrétním příkladu. </a:t>
            </a:r>
          </a:p>
          <a:p>
            <a:r>
              <a:rPr lang="cs-CZ" sz="2800" dirty="0" smtClean="0"/>
              <a:t>Jakým hlavním překážkám čelíte při zadávání? Co je pro vás v aktuální situaci největší problém? Vidíte nějaké řešení?</a:t>
            </a:r>
            <a:endParaRPr lang="en-GB" sz="2800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3577B-3826-4951-8650-B862D878984C}" type="slidenum">
              <a:rPr lang="cs-CZ" smtClean="0"/>
              <a:pPr/>
              <a:t>18</a:t>
            </a:fld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b="1" dirty="0" smtClean="0"/>
              <a:t>Diskuze</a:t>
            </a:r>
            <a:endParaRPr lang="en-GB" sz="3600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600" b="1" dirty="0" smtClean="0"/>
              <a:t>Pojďme si o tom dále povídat. </a:t>
            </a:r>
          </a:p>
          <a:p>
            <a:r>
              <a:rPr lang="cs-CZ" sz="3600" b="1" dirty="0" smtClean="0"/>
              <a:t>Diskuze mezi zadavateli a evaluátory je potřebná, jinak se jen budeme navzájem otravovat a </a:t>
            </a:r>
            <a:r>
              <a:rPr lang="cs-CZ" sz="3600" b="1" dirty="0" err="1" smtClean="0"/>
              <a:t>prudit</a:t>
            </a:r>
            <a:endParaRPr lang="cs-CZ" sz="3600" b="1" dirty="0" smtClean="0"/>
          </a:p>
          <a:p>
            <a:r>
              <a:rPr lang="cs-CZ" sz="3600" b="1" dirty="0" smtClean="0"/>
              <a:t>Česká evaluační společnost se k tomuto nabízí jako aréna</a:t>
            </a:r>
            <a:endParaRPr lang="en-GB" sz="3600" b="1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3577B-3826-4951-8650-B862D878984C}" type="slidenum">
              <a:rPr lang="cs-CZ" smtClean="0"/>
              <a:pPr/>
              <a:t>19</a:t>
            </a:fld>
            <a:endParaRPr lang="cs-CZ" dirty="0"/>
          </a:p>
        </p:txBody>
      </p:sp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19572" y="1616968"/>
            <a:ext cx="7528560" cy="1848036"/>
          </a:xfrm>
        </p:spPr>
        <p:txBody>
          <a:bodyPr/>
          <a:lstStyle/>
          <a:p>
            <a:pPr algn="ctr"/>
            <a:r>
              <a:rPr lang="cs-CZ" b="1" dirty="0" smtClean="0">
                <a:solidFill>
                  <a:srgbClr val="40404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Panelová diskuze</a:t>
            </a:r>
            <a:br>
              <a:rPr lang="cs-CZ" b="1" dirty="0" smtClean="0">
                <a:solidFill>
                  <a:srgbClr val="40404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b="1" dirty="0" smtClean="0">
                <a:solidFill>
                  <a:srgbClr val="404040"/>
                </a:solidFill>
                <a:cs typeface="Calibri" panose="020F0502020204030204" pitchFamily="34" charset="0"/>
              </a:rPr>
              <a:t>Zadávání evaluací</a:t>
            </a:r>
            <a:endParaRPr lang="cs-CZ" b="1" dirty="0">
              <a:solidFill>
                <a:srgbClr val="404040"/>
              </a:solidFill>
            </a:endParaRP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140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58314" y="980728"/>
            <a:ext cx="8351837" cy="5544616"/>
          </a:xfrm>
        </p:spPr>
        <p:txBody>
          <a:bodyPr>
            <a:normAutofit/>
          </a:bodyPr>
          <a:lstStyle/>
          <a:p>
            <a:r>
              <a:rPr lang="cs-CZ" sz="3200" i="1" dirty="0" smtClean="0"/>
              <a:t>Draft metodiky je na </a:t>
            </a:r>
            <a:r>
              <a:rPr lang="cs-CZ" sz="3200" i="1" dirty="0" smtClean="0">
                <a:hlinkClick r:id="rId2"/>
              </a:rPr>
              <a:t>webu ČES</a:t>
            </a:r>
            <a:r>
              <a:rPr lang="cs-CZ" sz="3200" i="1" dirty="0" smtClean="0"/>
              <a:t>.</a:t>
            </a:r>
          </a:p>
          <a:p>
            <a:r>
              <a:rPr lang="cs-CZ" sz="3200" i="1" dirty="0" smtClean="0"/>
              <a:t>Nyní probíhá „veřejná konzultace“</a:t>
            </a:r>
          </a:p>
          <a:p>
            <a:r>
              <a:rPr lang="cs-CZ" sz="3200" i="1" dirty="0" smtClean="0"/>
              <a:t>Připomínky do 8. 10. 2018 na </a:t>
            </a:r>
            <a:r>
              <a:rPr lang="cs-CZ" sz="3200" i="1" dirty="0" smtClean="0">
                <a:hlinkClick r:id="rId3"/>
              </a:rPr>
              <a:t>ces@</a:t>
            </a:r>
            <a:r>
              <a:rPr lang="cs-CZ" sz="3200" i="1" dirty="0" err="1" smtClean="0">
                <a:hlinkClick r:id="rId3"/>
              </a:rPr>
              <a:t>czecheval.cz</a:t>
            </a:r>
            <a:endParaRPr lang="cs-CZ" sz="3200" i="1" dirty="0" smtClean="0"/>
          </a:p>
          <a:p>
            <a:r>
              <a:rPr lang="cs-CZ" sz="3200" i="1" dirty="0" smtClean="0"/>
              <a:t>15. 10. 2018 proběhne </a:t>
            </a:r>
            <a:r>
              <a:rPr lang="cs-CZ" sz="3200" i="1" dirty="0" err="1" smtClean="0"/>
              <a:t>Evalcafé</a:t>
            </a:r>
            <a:r>
              <a:rPr lang="cs-CZ" sz="3200" i="1" dirty="0" smtClean="0"/>
              <a:t> k diskuzi metodiky a došlých připomínek.</a:t>
            </a:r>
          </a:p>
          <a:p>
            <a:r>
              <a:rPr lang="cs-CZ" sz="3200" i="1" dirty="0" smtClean="0"/>
              <a:t>Následně bude metodika dopracována</a:t>
            </a:r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359532" y="332656"/>
            <a:ext cx="8350620" cy="1080120"/>
          </a:xfrm>
        </p:spPr>
        <p:txBody>
          <a:bodyPr/>
          <a:lstStyle/>
          <a:p>
            <a:r>
              <a:rPr lang="cs-CZ" sz="3200" b="1" dirty="0" smtClean="0"/>
              <a:t/>
            </a:r>
            <a:br>
              <a:rPr lang="cs-CZ" sz="3200" b="1" dirty="0" smtClean="0"/>
            </a:br>
            <a:r>
              <a:rPr lang="cs-CZ" sz="3200" b="1" dirty="0" smtClean="0"/>
              <a:t/>
            </a:r>
            <a:br>
              <a:rPr lang="cs-CZ" sz="3200" b="1" dirty="0" smtClean="0"/>
            </a:br>
            <a:r>
              <a:rPr lang="cs-CZ" sz="3200" b="1" dirty="0" smtClean="0"/>
              <a:t/>
            </a:r>
            <a:br>
              <a:rPr lang="cs-CZ" sz="3200" b="1" dirty="0" smtClean="0"/>
            </a:br>
            <a:r>
              <a:rPr lang="cs-CZ" sz="3200" b="1" dirty="0" smtClean="0"/>
              <a:t>A pro připomenutí:</a:t>
            </a:r>
            <a:br>
              <a:rPr lang="cs-CZ" sz="3200" b="1" dirty="0" smtClean="0"/>
            </a:br>
            <a:r>
              <a:rPr lang="cs-CZ" sz="3200" b="1" dirty="0" smtClean="0"/>
              <a:t>Metodika zadávání evaluací – další postup</a:t>
            </a:r>
            <a:endParaRPr lang="cs-CZ" sz="3200" b="1" dirty="0"/>
          </a:p>
        </p:txBody>
      </p:sp>
    </p:spTree>
    <p:extLst>
      <p:ext uri="{BB962C8B-B14F-4D97-AF65-F5344CB8AC3E}">
        <p14:creationId xmlns:p14="http://schemas.microsoft.com/office/powerpoint/2010/main" val="33237852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58314" y="980728"/>
            <a:ext cx="8351837" cy="55446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cs-CZ" sz="3200" i="1" dirty="0" smtClean="0"/>
              <a:t>Děkuji za pozornost</a:t>
            </a:r>
          </a:p>
          <a:p>
            <a:pPr algn="ctr">
              <a:buNone/>
            </a:pPr>
            <a:r>
              <a:rPr lang="cs-CZ" sz="3200" i="1" dirty="0" err="1" smtClean="0"/>
              <a:t>kvaca</a:t>
            </a:r>
            <a:r>
              <a:rPr lang="cs-CZ" sz="3200" i="1" dirty="0" smtClean="0"/>
              <a:t>@</a:t>
            </a:r>
            <a:r>
              <a:rPr lang="cs-CZ" sz="3200" i="1" dirty="0" err="1" smtClean="0"/>
              <a:t>czecheval.cz</a:t>
            </a:r>
            <a:endParaRPr lang="cs-CZ" sz="3200" i="1" dirty="0" smtClean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359532" y="332656"/>
            <a:ext cx="8350620" cy="1080120"/>
          </a:xfrm>
        </p:spPr>
        <p:txBody>
          <a:bodyPr/>
          <a:lstStyle/>
          <a:p>
            <a:r>
              <a:rPr lang="cs-CZ" sz="3200" b="1" dirty="0" smtClean="0"/>
              <a:t/>
            </a:r>
            <a:br>
              <a:rPr lang="cs-CZ" sz="3200" b="1" dirty="0" smtClean="0"/>
            </a:br>
            <a:r>
              <a:rPr lang="cs-CZ" sz="3200" b="1" dirty="0" smtClean="0"/>
              <a:t/>
            </a:r>
            <a:br>
              <a:rPr lang="cs-CZ" sz="3200" b="1" dirty="0" smtClean="0"/>
            </a:br>
            <a:r>
              <a:rPr lang="cs-CZ" sz="3200" b="1" dirty="0" smtClean="0"/>
              <a:t/>
            </a:r>
            <a:br>
              <a:rPr lang="cs-CZ" sz="3200" b="1" dirty="0" smtClean="0"/>
            </a:br>
            <a:endParaRPr lang="cs-CZ" sz="3200" b="1" dirty="0"/>
          </a:p>
        </p:txBody>
      </p:sp>
    </p:spTree>
    <p:extLst>
      <p:ext uri="{BB962C8B-B14F-4D97-AF65-F5344CB8AC3E}">
        <p14:creationId xmlns:p14="http://schemas.microsoft.com/office/powerpoint/2010/main" val="33237852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19572" y="2060848"/>
            <a:ext cx="7528560" cy="1848036"/>
          </a:xfrm>
        </p:spPr>
        <p:txBody>
          <a:bodyPr/>
          <a:lstStyle/>
          <a:p>
            <a:pPr algn="ctr"/>
            <a:r>
              <a:rPr lang="cs-CZ" b="1" dirty="0" smtClean="0">
                <a:solidFill>
                  <a:srgbClr val="40404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Představení</a:t>
            </a:r>
            <a:br>
              <a:rPr lang="cs-CZ" b="1" dirty="0" smtClean="0">
                <a:solidFill>
                  <a:srgbClr val="40404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b="1" dirty="0" smtClean="0">
                <a:solidFill>
                  <a:srgbClr val="40404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Metodiky zadávání evaluací </a:t>
            </a:r>
            <a:endParaRPr lang="cs-CZ" b="1" dirty="0">
              <a:solidFill>
                <a:srgbClr val="404040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92996" y="4509120"/>
            <a:ext cx="7558842" cy="9906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cs-CZ" dirty="0" smtClean="0">
                <a:latin typeface="Calibri" panose="020F0502020204030204" pitchFamily="34" charset="0"/>
                <a:cs typeface="Calibri" panose="020F0502020204030204" pitchFamily="34" charset="0"/>
              </a:rPr>
              <a:t>Ing. Vladimír </a:t>
            </a:r>
            <a:r>
              <a:rPr lang="cs-CZ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Kváča</a:t>
            </a:r>
            <a:r>
              <a:rPr lang="cs-CZ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cs-CZ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Ph.D</a:t>
            </a:r>
            <a:r>
              <a:rPr lang="cs-CZ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cs-CZ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cs-CZ" sz="2400" dirty="0" smtClean="0">
                <a:cs typeface="Calibri" panose="020F0502020204030204" pitchFamily="34" charset="0"/>
              </a:rPr>
              <a:t>Česká evaluační společnost</a:t>
            </a:r>
            <a:endParaRPr lang="cs-CZ" sz="2400" dirty="0">
              <a:cs typeface="Calibri" panose="020F0502020204030204" pitchFamily="34" charset="0"/>
            </a:endParaRPr>
          </a:p>
        </p:txBody>
      </p:sp>
      <p:sp>
        <p:nvSpPr>
          <p:cNvPr id="4" name="Obdélník 8"/>
          <p:cNvSpPr>
            <a:spLocks noChangeArrowheads="1"/>
          </p:cNvSpPr>
          <p:nvPr/>
        </p:nvSpPr>
        <p:spPr bwMode="auto">
          <a:xfrm>
            <a:off x="0" y="5985284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Česká evaluační společnost, </a:t>
            </a:r>
            <a:r>
              <a:rPr lang="cs-CZ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z.s</a:t>
            </a: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ctr"/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Heřmanova 22, 170 00 Praha 7, e-mail: ces@czecheval.cz, web: www.czecheval.cz</a:t>
            </a:r>
          </a:p>
        </p:txBody>
      </p:sp>
    </p:spTree>
    <p:extLst>
      <p:ext uri="{BB962C8B-B14F-4D97-AF65-F5344CB8AC3E}">
        <p14:creationId xmlns:p14="http://schemas.microsoft.com/office/powerpoint/2010/main" val="293140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58314" y="980728"/>
            <a:ext cx="8351837" cy="55446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t-IT" sz="3600" i="1" dirty="0" smtClean="0"/>
              <a:t>“</a:t>
            </a:r>
            <a:r>
              <a:rPr lang="it-IT" sz="3600" dirty="0" smtClean="0"/>
              <a:t>Many problems with evaluations can be traced back to the TOR</a:t>
            </a:r>
            <a:r>
              <a:rPr lang="cs-CZ" sz="3600" dirty="0" smtClean="0"/>
              <a:t>.“</a:t>
            </a:r>
          </a:p>
          <a:p>
            <a:pPr>
              <a:buNone/>
            </a:pPr>
            <a:r>
              <a:rPr lang="it-IT" sz="3600" dirty="0" smtClean="0"/>
              <a:t>“Many TORs are too vague, too ambitious, inaccurate or not appropriate</a:t>
            </a:r>
            <a:r>
              <a:rPr lang="cs-CZ" sz="3600" dirty="0" smtClean="0"/>
              <a:t>.</a:t>
            </a:r>
            <a:r>
              <a:rPr lang="it-IT" sz="3600" dirty="0" smtClean="0"/>
              <a:t>” </a:t>
            </a:r>
            <a:endParaRPr lang="cs-CZ" sz="3600" dirty="0" smtClean="0"/>
          </a:p>
          <a:p>
            <a:pPr algn="r">
              <a:buNone/>
            </a:pPr>
            <a:r>
              <a:rPr lang="it-IT" i="1" dirty="0" smtClean="0"/>
              <a:t>Patricia Rodger </a:t>
            </a:r>
            <a:endParaRPr lang="cs-CZ" i="1" dirty="0" smtClean="0"/>
          </a:p>
          <a:p>
            <a:pPr algn="r">
              <a:buNone/>
            </a:pPr>
            <a:r>
              <a:rPr lang="cs-CZ" i="1" dirty="0" smtClean="0"/>
              <a:t>P</a:t>
            </a:r>
            <a:r>
              <a:rPr lang="it-IT" i="1" dirty="0" smtClean="0"/>
              <a:t>rofesor</a:t>
            </a:r>
            <a:r>
              <a:rPr lang="cs-CZ" i="1" dirty="0" err="1" smtClean="0"/>
              <a:t>ka</a:t>
            </a:r>
            <a:r>
              <a:rPr lang="cs-CZ" i="1" dirty="0" smtClean="0"/>
              <a:t> </a:t>
            </a:r>
            <a:r>
              <a:rPr lang="it-IT" i="1" dirty="0" smtClean="0"/>
              <a:t>University of Melbourne, </a:t>
            </a:r>
            <a:r>
              <a:rPr lang="cs-CZ" i="1" dirty="0" smtClean="0"/>
              <a:t>kde je profesorkou evaluací veřejného sektoru, projektová ředitelka </a:t>
            </a:r>
            <a:r>
              <a:rPr lang="it-IT" i="1" dirty="0" smtClean="0"/>
              <a:t>BetterEvaluation.org</a:t>
            </a:r>
          </a:p>
        </p:txBody>
      </p:sp>
    </p:spTree>
    <p:extLst>
      <p:ext uri="{BB962C8B-B14F-4D97-AF65-F5344CB8AC3E}">
        <p14:creationId xmlns:p14="http://schemas.microsoft.com/office/powerpoint/2010/main" val="33237852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548680"/>
            <a:ext cx="8424936" cy="5544616"/>
          </a:xfrm>
        </p:spPr>
        <p:txBody>
          <a:bodyPr>
            <a:normAutofit lnSpcReduction="10000"/>
          </a:bodyPr>
          <a:lstStyle/>
          <a:p>
            <a:pPr eaLnBrk="1" hangingPunct="1">
              <a:buNone/>
            </a:pPr>
            <a:r>
              <a:rPr lang="cs-CZ" sz="3600" dirty="0" smtClean="0">
                <a:latin typeface="Calibri" pitchFamily="34" charset="0"/>
                <a:cs typeface="Calibri" pitchFamily="34" charset="0"/>
              </a:rPr>
              <a:t>„Když nevíš, kam jdeš, </a:t>
            </a:r>
            <a:br>
              <a:rPr lang="cs-CZ" sz="3600" dirty="0" smtClean="0">
                <a:latin typeface="Calibri" pitchFamily="34" charset="0"/>
                <a:cs typeface="Calibri" pitchFamily="34" charset="0"/>
              </a:rPr>
            </a:br>
            <a:r>
              <a:rPr lang="cs-CZ" sz="3600" dirty="0" smtClean="0">
                <a:latin typeface="Calibri" pitchFamily="34" charset="0"/>
                <a:cs typeface="Calibri" pitchFamily="34" charset="0"/>
              </a:rPr>
              <a:t>zavede tě tam jakákoliv cesta.“</a:t>
            </a:r>
          </a:p>
          <a:p>
            <a:pPr>
              <a:buNone/>
            </a:pPr>
            <a:r>
              <a:rPr lang="cs-CZ" sz="2800" i="1" dirty="0" smtClean="0">
                <a:latin typeface="Calibri" pitchFamily="34" charset="0"/>
                <a:cs typeface="Calibri" pitchFamily="34" charset="0"/>
              </a:rPr>
              <a:t>		</a:t>
            </a:r>
            <a:r>
              <a:rPr lang="cs-CZ" i="1" dirty="0" err="1" smtClean="0">
                <a:latin typeface="Calibri" pitchFamily="34" charset="0"/>
                <a:cs typeface="Calibri" pitchFamily="34" charset="0"/>
              </a:rPr>
              <a:t>Lewis</a:t>
            </a:r>
            <a:r>
              <a:rPr lang="cs-CZ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cs-CZ" i="1" dirty="0" err="1" smtClean="0">
                <a:latin typeface="Calibri" pitchFamily="34" charset="0"/>
                <a:cs typeface="Calibri" pitchFamily="34" charset="0"/>
              </a:rPr>
              <a:t>Carroll</a:t>
            </a:r>
            <a:r>
              <a:rPr lang="cs-CZ" i="1" dirty="0" smtClean="0">
                <a:latin typeface="Calibri" pitchFamily="34" charset="0"/>
                <a:cs typeface="Calibri" pitchFamily="34" charset="0"/>
              </a:rPr>
              <a:t>, </a:t>
            </a:r>
            <a:br>
              <a:rPr lang="cs-CZ" i="1" dirty="0" smtClean="0">
                <a:latin typeface="Calibri" pitchFamily="34" charset="0"/>
                <a:cs typeface="Calibri" pitchFamily="34" charset="0"/>
              </a:rPr>
            </a:br>
            <a:r>
              <a:rPr lang="cs-CZ" i="1" dirty="0" smtClean="0">
                <a:latin typeface="Calibri" pitchFamily="34" charset="0"/>
                <a:cs typeface="Calibri" pitchFamily="34" charset="0"/>
              </a:rPr>
              <a:t>	Alice‘s </a:t>
            </a:r>
            <a:r>
              <a:rPr lang="cs-CZ" i="1" dirty="0" err="1" smtClean="0">
                <a:latin typeface="Calibri" pitchFamily="34" charset="0"/>
                <a:cs typeface="Calibri" pitchFamily="34" charset="0"/>
              </a:rPr>
              <a:t>Adventures</a:t>
            </a:r>
            <a:r>
              <a:rPr lang="cs-CZ" i="1" dirty="0" smtClean="0">
                <a:latin typeface="Calibri" pitchFamily="34" charset="0"/>
                <a:cs typeface="Calibri" pitchFamily="34" charset="0"/>
              </a:rPr>
              <a:t> in </a:t>
            </a:r>
            <a:r>
              <a:rPr lang="cs-CZ" i="1" dirty="0" err="1" smtClean="0">
                <a:latin typeface="Calibri" pitchFamily="34" charset="0"/>
                <a:cs typeface="Calibri" pitchFamily="34" charset="0"/>
              </a:rPr>
              <a:t>Wonderland</a:t>
            </a:r>
            <a:endParaRPr lang="cs-CZ" sz="1800" i="1" dirty="0" smtClean="0">
              <a:latin typeface="Calibri" pitchFamily="34" charset="0"/>
              <a:cs typeface="Calibri" pitchFamily="34" charset="0"/>
            </a:endParaRPr>
          </a:p>
          <a:p>
            <a:pPr eaLnBrk="1" hangingPunct="1">
              <a:buNone/>
            </a:pPr>
            <a:endParaRPr lang="cs-CZ" sz="2800" dirty="0" smtClean="0">
              <a:latin typeface="Calibri" pitchFamily="34" charset="0"/>
              <a:cs typeface="Calibri" pitchFamily="34" charset="0"/>
            </a:endParaRPr>
          </a:p>
          <a:p>
            <a:pPr eaLnBrk="1" hangingPunct="1">
              <a:buNone/>
            </a:pPr>
            <a:r>
              <a:rPr lang="cs-CZ" sz="2800" dirty="0" smtClean="0">
                <a:latin typeface="Calibri" pitchFamily="34" charset="0"/>
                <a:cs typeface="Calibri" pitchFamily="34" charset="0"/>
              </a:rPr>
              <a:t>„</a:t>
            </a:r>
            <a:r>
              <a:rPr lang="cs-CZ" sz="3600" dirty="0" smtClean="0">
                <a:latin typeface="Calibri" pitchFamily="34" charset="0"/>
                <a:cs typeface="Calibri" pitchFamily="34" charset="0"/>
              </a:rPr>
              <a:t>Když nevíš, jakou chceš evaluaci, </a:t>
            </a:r>
            <a:br>
              <a:rPr lang="cs-CZ" sz="3600" dirty="0" smtClean="0">
                <a:latin typeface="Calibri" pitchFamily="34" charset="0"/>
                <a:cs typeface="Calibri" pitchFamily="34" charset="0"/>
              </a:rPr>
            </a:br>
            <a:r>
              <a:rPr lang="cs-CZ" sz="3600" dirty="0" smtClean="0">
                <a:latin typeface="Calibri" pitchFamily="34" charset="0"/>
                <a:cs typeface="Calibri" pitchFamily="34" charset="0"/>
              </a:rPr>
              <a:t>Jakýkoliv evaluátor je pro tebe dost dobrý.“</a:t>
            </a:r>
          </a:p>
          <a:p>
            <a:pPr eaLnBrk="1" hangingPunct="1">
              <a:buNone/>
            </a:pPr>
            <a:r>
              <a:rPr lang="cs-CZ" i="1" dirty="0" smtClean="0">
                <a:latin typeface="Calibri" pitchFamily="34" charset="0"/>
                <a:cs typeface="Calibri" pitchFamily="34" charset="0"/>
              </a:rPr>
              <a:t>		Vladimír </a:t>
            </a:r>
            <a:r>
              <a:rPr lang="cs-CZ" i="1" dirty="0" err="1" smtClean="0">
                <a:latin typeface="Calibri" pitchFamily="34" charset="0"/>
                <a:cs typeface="Calibri" pitchFamily="34" charset="0"/>
              </a:rPr>
              <a:t>Kváča</a:t>
            </a:r>
            <a:r>
              <a:rPr lang="cs-CZ" i="1" dirty="0" smtClean="0">
                <a:latin typeface="Calibri" pitchFamily="34" charset="0"/>
                <a:cs typeface="Calibri" pitchFamily="34" charset="0"/>
              </a:rPr>
              <a:t>, </a:t>
            </a:r>
          </a:p>
          <a:p>
            <a:pPr eaLnBrk="1" hangingPunct="1">
              <a:buNone/>
            </a:pPr>
            <a:r>
              <a:rPr lang="cs-CZ" i="1" dirty="0" smtClean="0">
                <a:latin typeface="Calibri" pitchFamily="34" charset="0"/>
                <a:cs typeface="Calibri" pitchFamily="34" charset="0"/>
              </a:rPr>
              <a:t>		starý evaluační otrava</a:t>
            </a:r>
          </a:p>
          <a:p>
            <a:pPr eaLnBrk="1" hangingPunct="1">
              <a:buNone/>
            </a:pPr>
            <a:r>
              <a:rPr lang="en-US" sz="3600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en-US" sz="3600" dirty="0" smtClean="0">
                <a:latin typeface="Calibri" pitchFamily="34" charset="0"/>
                <a:cs typeface="Calibri" pitchFamily="34" charset="0"/>
              </a:rPr>
            </a:br>
            <a:endParaRPr lang="de-DE" altLang="cs-CZ" sz="3600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36196" y="872716"/>
            <a:ext cx="2678112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s2.wallippo.com/thumbs/300x250/spooky-night-b2f1dcfebad84295940c5a7db0c2a879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19138" y="5300663"/>
            <a:ext cx="8424862" cy="900645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cs-CZ" sz="3600" b="1" dirty="0" smtClean="0">
                <a:solidFill>
                  <a:schemeClr val="bg1">
                    <a:lumMod val="75000"/>
                  </a:schemeClr>
                </a:solidFill>
                <a:cs typeface="Calibri" pitchFamily="34" charset="0"/>
              </a:rPr>
              <a:t>Veřejné zakázky</a:t>
            </a:r>
            <a:endParaRPr lang="en-GB" sz="3600" b="1" dirty="0" smtClean="0">
              <a:solidFill>
                <a:schemeClr val="bg1">
                  <a:lumMod val="75000"/>
                </a:schemeClr>
              </a:solidFill>
              <a:cs typeface="Calibri" pitchFamily="34" charset="0"/>
            </a:endParaRPr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719138" y="3645024"/>
            <a:ext cx="8424862" cy="2375545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cs-CZ" sz="4000" dirty="0">
                <a:solidFill>
                  <a:schemeClr val="bg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/>
            </a:r>
            <a:br>
              <a:rPr lang="cs-CZ" sz="4000" dirty="0">
                <a:solidFill>
                  <a:schemeClr val="bg1">
                    <a:lumMod val="7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cs-CZ" sz="3700" b="1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  <a:ea typeface="+mj-ea"/>
                <a:cs typeface="Calibri" pitchFamily="34" charset="0"/>
              </a:rPr>
              <a:t>Pohřebiště všech dobrých úmyslů</a:t>
            </a:r>
            <a:r>
              <a:rPr lang="en-GB" sz="3700" b="1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  <a:ea typeface="+mj-ea"/>
                <a:cs typeface="Calibri" pitchFamily="34" charset="0"/>
              </a:rPr>
              <a:t>: </a:t>
            </a:r>
            <a:r>
              <a:rPr lang="cs-CZ" sz="3700" b="1" dirty="0">
                <a:solidFill>
                  <a:schemeClr val="bg1">
                    <a:lumMod val="75000"/>
                  </a:schemeClr>
                </a:solidFill>
                <a:latin typeface="Calibri" pitchFamily="34" charset="0"/>
                <a:ea typeface="+mj-ea"/>
                <a:cs typeface="Calibri" pitchFamily="34" charset="0"/>
              </a:rPr>
              <a:t/>
            </a:r>
            <a:br>
              <a:rPr lang="cs-CZ" sz="3700" b="1" dirty="0">
                <a:solidFill>
                  <a:schemeClr val="bg1">
                    <a:lumMod val="75000"/>
                  </a:schemeClr>
                </a:solidFill>
                <a:latin typeface="Calibri" pitchFamily="34" charset="0"/>
                <a:ea typeface="+mj-ea"/>
                <a:cs typeface="Calibri" pitchFamily="34" charset="0"/>
              </a:rPr>
            </a:br>
            <a:endParaRPr lang="en-GB" sz="3700" b="1" dirty="0">
              <a:solidFill>
                <a:schemeClr val="bg1">
                  <a:lumMod val="75000"/>
                </a:schemeClr>
              </a:solidFill>
              <a:latin typeface="Calibri" pitchFamily="34" charset="0"/>
              <a:ea typeface="+mj-ea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58314" y="980728"/>
            <a:ext cx="8351837" cy="55446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sz="3200" dirty="0" smtClean="0"/>
              <a:t>Problémem zpravidla není, co říká zákon.</a:t>
            </a:r>
          </a:p>
          <a:p>
            <a:pPr>
              <a:buNone/>
            </a:pPr>
            <a:r>
              <a:rPr lang="cs-CZ" sz="3200" dirty="0" smtClean="0"/>
              <a:t>Problém je úzká a rigidní interpretace toho, co zákon říká, v myslích těch, kteří jej aplikují.</a:t>
            </a:r>
            <a:endParaRPr lang="it-IT" sz="2000" dirty="0" smtClean="0"/>
          </a:p>
          <a:p>
            <a:pPr>
              <a:buNone/>
            </a:pPr>
            <a:endParaRPr lang="cs-CZ" sz="3200" dirty="0" smtClean="0"/>
          </a:p>
          <a:p>
            <a:pPr>
              <a:buNone/>
            </a:pPr>
            <a:r>
              <a:rPr lang="cs-CZ" sz="3200" dirty="0" smtClean="0"/>
              <a:t>„Pokud postup A je v souladu se zákonem (a prošel opakovaně auditem), pak jiný postup v souladu se zákonem není.“</a:t>
            </a:r>
          </a:p>
          <a:p>
            <a:pPr>
              <a:buNone/>
            </a:pPr>
            <a:r>
              <a:rPr lang="cs-CZ" sz="3200" dirty="0" smtClean="0"/>
              <a:t>(Záměna implikace a ekvivalence).</a:t>
            </a:r>
            <a:endParaRPr lang="cs-CZ" sz="3200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359532" y="332656"/>
            <a:ext cx="8350620" cy="540060"/>
          </a:xfrm>
        </p:spPr>
        <p:txBody>
          <a:bodyPr/>
          <a:lstStyle/>
          <a:p>
            <a:endParaRPr lang="cs-CZ" sz="3200" b="1" dirty="0"/>
          </a:p>
        </p:txBody>
      </p:sp>
    </p:spTree>
    <p:extLst>
      <p:ext uri="{BB962C8B-B14F-4D97-AF65-F5344CB8AC3E}">
        <p14:creationId xmlns:p14="http://schemas.microsoft.com/office/powerpoint/2010/main" val="33237852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58314" y="980728"/>
            <a:ext cx="8351837" cy="5544616"/>
          </a:xfrm>
        </p:spPr>
        <p:txBody>
          <a:bodyPr>
            <a:normAutofit/>
          </a:bodyPr>
          <a:lstStyle/>
          <a:p>
            <a:r>
              <a:rPr lang="cs-CZ" sz="3200" i="1" dirty="0" smtClean="0"/>
              <a:t>„Nový“ zákon o VZ</a:t>
            </a:r>
          </a:p>
          <a:p>
            <a:r>
              <a:rPr lang="cs-CZ" sz="3200" i="1" dirty="0" smtClean="0"/>
              <a:t>MMR (Odbor práva veřejných zakázek a koncesí) vyzvalo profesní svazy k tvorbě oborových metodik</a:t>
            </a:r>
          </a:p>
          <a:p>
            <a:r>
              <a:rPr lang="cs-CZ" sz="3200" i="1" dirty="0" smtClean="0"/>
              <a:t>ČES začal pracovat na metodice zadávání</a:t>
            </a:r>
          </a:p>
          <a:p>
            <a:r>
              <a:rPr lang="cs-CZ" sz="3200" i="1" dirty="0" smtClean="0"/>
              <a:t>Proběhly konzultace s MMR, vyjasnění možností a mantinelů</a:t>
            </a:r>
          </a:p>
          <a:p>
            <a:r>
              <a:rPr lang="cs-CZ" sz="3200" i="1" dirty="0" smtClean="0"/>
              <a:t>Konzultace se zadavateli i evaluátory</a:t>
            </a:r>
            <a:endParaRPr lang="it-IT" sz="2000" dirty="0" smtClean="0"/>
          </a:p>
          <a:p>
            <a:pPr>
              <a:buNone/>
            </a:pPr>
            <a:endParaRPr lang="cs-CZ" sz="3200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359532" y="332656"/>
            <a:ext cx="8350620" cy="540060"/>
          </a:xfrm>
        </p:spPr>
        <p:txBody>
          <a:bodyPr/>
          <a:lstStyle/>
          <a:p>
            <a:r>
              <a:rPr lang="cs-CZ" sz="3200" b="1" dirty="0" smtClean="0"/>
              <a:t>Metodika zadávání evaluací - východiska</a:t>
            </a:r>
            <a:endParaRPr lang="cs-CZ" sz="3200" b="1" dirty="0"/>
          </a:p>
        </p:txBody>
      </p:sp>
    </p:spTree>
    <p:extLst>
      <p:ext uri="{BB962C8B-B14F-4D97-AF65-F5344CB8AC3E}">
        <p14:creationId xmlns:p14="http://schemas.microsoft.com/office/powerpoint/2010/main" val="33237852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58314" y="980728"/>
            <a:ext cx="8351837" cy="5544616"/>
          </a:xfrm>
        </p:spPr>
        <p:txBody>
          <a:bodyPr>
            <a:normAutofit lnSpcReduction="10000"/>
          </a:bodyPr>
          <a:lstStyle/>
          <a:p>
            <a:r>
              <a:rPr lang="cs-CZ" sz="3200" b="1" dirty="0" smtClean="0"/>
              <a:t>Nedostatek komunikace mezi zadavateli a evaluátory (otevřená řízení, málo tržních konzultací) vedoucí k nevhodným </a:t>
            </a:r>
            <a:r>
              <a:rPr lang="cs-CZ" sz="3200" b="1" dirty="0" err="1" smtClean="0"/>
              <a:t>zadávačkám</a:t>
            </a:r>
            <a:r>
              <a:rPr lang="cs-CZ" sz="3200" b="1" dirty="0" smtClean="0"/>
              <a:t> i nabídkám.</a:t>
            </a:r>
          </a:p>
          <a:p>
            <a:r>
              <a:rPr lang="cs-CZ" sz="3200" b="1" dirty="0" smtClean="0"/>
              <a:t>Soutěžení podle ceny, malý vliv kvality.</a:t>
            </a:r>
          </a:p>
          <a:p>
            <a:r>
              <a:rPr lang="cs-CZ" sz="3200" b="1" dirty="0" smtClean="0"/>
              <a:t>Evaluačně nezkušení zadavatelé.</a:t>
            </a:r>
          </a:p>
          <a:p>
            <a:r>
              <a:rPr lang="cs-CZ" sz="3200" b="1" dirty="0" smtClean="0"/>
              <a:t>Boje evaluátorů a právníků na straně zadavatelů o podobu </a:t>
            </a:r>
            <a:r>
              <a:rPr lang="cs-CZ" sz="3200" b="1" dirty="0" err="1" smtClean="0"/>
              <a:t>zadávačky</a:t>
            </a:r>
            <a:r>
              <a:rPr lang="cs-CZ" sz="3200" b="1" dirty="0" smtClean="0"/>
              <a:t>.</a:t>
            </a:r>
          </a:p>
          <a:p>
            <a:endParaRPr lang="it-IT" sz="2000" dirty="0" smtClean="0"/>
          </a:p>
          <a:p>
            <a:pPr>
              <a:buNone/>
            </a:pPr>
            <a:endParaRPr lang="cs-CZ" sz="3200" dirty="0" smtClean="0"/>
          </a:p>
          <a:p>
            <a:pPr>
              <a:buNone/>
            </a:pPr>
            <a:r>
              <a:rPr lang="cs-CZ" sz="3200" b="1" dirty="0" smtClean="0">
                <a:solidFill>
                  <a:srgbClr val="C00000"/>
                </a:solidFill>
              </a:rPr>
              <a:t>Vidíte jiné?</a:t>
            </a:r>
            <a:endParaRPr lang="cs-CZ" sz="3200" b="1" dirty="0">
              <a:solidFill>
                <a:srgbClr val="C00000"/>
              </a:solidFill>
            </a:endParaRPr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359532" y="332656"/>
            <a:ext cx="8350620" cy="540060"/>
          </a:xfrm>
        </p:spPr>
        <p:txBody>
          <a:bodyPr/>
          <a:lstStyle/>
          <a:p>
            <a:r>
              <a:rPr lang="cs-CZ" sz="3200" b="1" dirty="0" smtClean="0"/>
              <a:t>Hlavní problémy?</a:t>
            </a:r>
            <a:endParaRPr lang="cs-CZ" sz="3200" b="1" dirty="0"/>
          </a:p>
        </p:txBody>
      </p:sp>
    </p:spTree>
    <p:extLst>
      <p:ext uri="{BB962C8B-B14F-4D97-AF65-F5344CB8AC3E}">
        <p14:creationId xmlns:p14="http://schemas.microsoft.com/office/powerpoint/2010/main" val="33237852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7194</TotalTime>
  <Words>815</Words>
  <Application>Microsoft Office PowerPoint</Application>
  <PresentationFormat>Předvádění na obrazovce (4:3)</PresentationFormat>
  <Paragraphs>130</Paragraphs>
  <Slides>21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8" baseType="lpstr">
      <vt:lpstr>Arial</vt:lpstr>
      <vt:lpstr>Arial Unicode MS</vt:lpstr>
      <vt:lpstr>Calibri</vt:lpstr>
      <vt:lpstr>Impact</vt:lpstr>
      <vt:lpstr>Roboto Condensed</vt:lpstr>
      <vt:lpstr>Times New Roman</vt:lpstr>
      <vt:lpstr>NewsPrint</vt:lpstr>
      <vt:lpstr>Panelová diskuze: Zadávání evaluací</vt:lpstr>
      <vt:lpstr>Panelová diskuze Zadávání evaluací</vt:lpstr>
      <vt:lpstr>Představení Metodiky zadávání evaluací </vt:lpstr>
      <vt:lpstr>Prezentace aplikace PowerPoint</vt:lpstr>
      <vt:lpstr>Prezentace aplikace PowerPoint</vt:lpstr>
      <vt:lpstr>Veřejné zakázky</vt:lpstr>
      <vt:lpstr>Prezentace aplikace PowerPoint</vt:lpstr>
      <vt:lpstr>Metodika zadávání evaluací - východiska</vt:lpstr>
      <vt:lpstr>Hlavní problémy?</vt:lpstr>
      <vt:lpstr>Dilemata, otázky a potřeby</vt:lpstr>
      <vt:lpstr>Pro evaluační profíky:</vt:lpstr>
      <vt:lpstr>Pro evaluační zelenáče:</vt:lpstr>
      <vt:lpstr>Prezentace aplikace PowerPoint</vt:lpstr>
      <vt:lpstr>Prezentace aplikace PowerPoint</vt:lpstr>
      <vt:lpstr>Čtyři nejdůležitější doporučení</vt:lpstr>
      <vt:lpstr>Čtyři nejdůležitější doporučení</vt:lpstr>
      <vt:lpstr>Metodika zadávání evaluací – další postup</vt:lpstr>
      <vt:lpstr>Diskuze</vt:lpstr>
      <vt:lpstr>Prezentace aplikace PowerPoint</vt:lpstr>
      <vt:lpstr>   A pro připomenutí: Metodika zadávání evaluací – další postup</vt:lpstr>
      <vt:lpstr>   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jremr</dc:creator>
  <cp:lastModifiedBy>Bystřická Jana</cp:lastModifiedBy>
  <cp:revision>91</cp:revision>
  <cp:lastPrinted>2014-05-27T09:47:40Z</cp:lastPrinted>
  <dcterms:created xsi:type="dcterms:W3CDTF">2014-05-16T16:14:43Z</dcterms:created>
  <dcterms:modified xsi:type="dcterms:W3CDTF">2018-09-26T12:28:28Z</dcterms:modified>
</cp:coreProperties>
</file>